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</p:sldIdLst>
  <p:sldSz cy="5143500" cx="9144000"/>
  <p:notesSz cx="5143500" cy="9144000"/>
  <p:embeddedFontLst>
    <p:embeddedFont>
      <p:font typeface="Noto Sans"/>
      <p:regular r:id="rId20"/>
      <p:bold r:id="rId21"/>
      <p:italic r:id="rId22"/>
      <p:boldItalic r:id="rId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GoogleSlidesCustomDataVersion2">
      <go:slidesCustomData xmlns:go="http://customooxmlschemas.google.com/" r:id="rId24" roundtripDataSignature="AMtx7mhLclu+LV8yb4UzWdMcSmGntRlyjg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NotoSans-regular.fntdata"/><Relationship Id="rId11" Type="http://schemas.openxmlformats.org/officeDocument/2006/relationships/slide" Target="slides/slide7.xml"/><Relationship Id="rId22" Type="http://schemas.openxmlformats.org/officeDocument/2006/relationships/font" Target="fonts/NotoSans-italic.fntdata"/><Relationship Id="rId10" Type="http://schemas.openxmlformats.org/officeDocument/2006/relationships/slide" Target="slides/slide6.xml"/><Relationship Id="rId21" Type="http://schemas.openxmlformats.org/officeDocument/2006/relationships/font" Target="fonts/NotoSans-bold.fntdata"/><Relationship Id="rId13" Type="http://schemas.openxmlformats.org/officeDocument/2006/relationships/slide" Target="slides/slide9.xml"/><Relationship Id="rId24" Type="http://customschemas.google.com/relationships/presentationmetadata" Target="metadata"/><Relationship Id="rId12" Type="http://schemas.openxmlformats.org/officeDocument/2006/relationships/slide" Target="slides/slide8.xml"/><Relationship Id="rId23" Type="http://schemas.openxmlformats.org/officeDocument/2006/relationships/font" Target="fonts/NotoSans-boldItalic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" name="Google Shape;13;p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" name="Google Shape;14;p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05" name="Google Shape;305;p1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6" name="Google Shape;306;p1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1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7" name="Google Shape;337;p12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8" name="Google Shape;338;p12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1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3" name="Google Shape;373;p1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4" name="Google Shape;374;p1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p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0" name="Google Shape;410;p1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1" name="Google Shape;411;p1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9" name="Google Shape;439;p1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0" name="Google Shape;440;p1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8a60da840c_0_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8a60da840c_0_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5" name="Google Shape;475;g38a60da840c_0_1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" name="Google Shape;41;p3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3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" name="Google Shape;66;p4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7" name="Google Shape;67;p4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2" name="Google Shape;102;p5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" name="Google Shape;103;p5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2" name="Google Shape;132;p6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p6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0" name="Google Shape;170;p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1" name="Google Shape;171;p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p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0" name="Google Shape;200;p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2" name="Google Shape;232;p9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3" name="Google Shape;233;p9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6" name="Google Shape;276;p1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7" name="Google Shape;277;p1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FAULT">
  <p:cSld name="DEFAULT">
    <p:bg>
      <p:bgPr>
        <a:solidFill>
          <a:schemeClr val="lt1"/>
        </a:solidFill>
      </p:bgPr>
    </p:bg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2.png"/><Relationship Id="rId5" Type="http://schemas.openxmlformats.org/officeDocument/2006/relationships/image" Target="../media/image6.png"/><Relationship Id="rId6" Type="http://schemas.openxmlformats.org/officeDocument/2006/relationships/image" Target="../media/image13.png"/><Relationship Id="rId7" Type="http://schemas.openxmlformats.org/officeDocument/2006/relationships/image" Target="../media/image1.png"/><Relationship Id="rId8" Type="http://schemas.openxmlformats.org/officeDocument/2006/relationships/image" Target="../media/image3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32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Relationship Id="rId6" Type="http://schemas.openxmlformats.org/officeDocument/2006/relationships/image" Target="../media/image65.png"/><Relationship Id="rId7" Type="http://schemas.openxmlformats.org/officeDocument/2006/relationships/image" Target="../media/image6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7.png"/><Relationship Id="rId4" Type="http://schemas.openxmlformats.org/officeDocument/2006/relationships/image" Target="../media/image34.png"/><Relationship Id="rId5" Type="http://schemas.openxmlformats.org/officeDocument/2006/relationships/image" Target="../media/image42.png"/><Relationship Id="rId6" Type="http://schemas.openxmlformats.org/officeDocument/2006/relationships/image" Target="../media/image37.png"/><Relationship Id="rId7" Type="http://schemas.openxmlformats.org/officeDocument/2006/relationships/image" Target="../media/image3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8.png"/><Relationship Id="rId4" Type="http://schemas.openxmlformats.org/officeDocument/2006/relationships/image" Target="../media/image43.png"/><Relationship Id="rId5" Type="http://schemas.openxmlformats.org/officeDocument/2006/relationships/image" Target="../media/image50.png"/><Relationship Id="rId6" Type="http://schemas.openxmlformats.org/officeDocument/2006/relationships/image" Target="../media/image46.png"/><Relationship Id="rId7" Type="http://schemas.openxmlformats.org/officeDocument/2006/relationships/image" Target="../media/image52.png"/><Relationship Id="rId8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7.png"/><Relationship Id="rId4" Type="http://schemas.openxmlformats.org/officeDocument/2006/relationships/image" Target="../media/image61.png"/><Relationship Id="rId5" Type="http://schemas.openxmlformats.org/officeDocument/2006/relationships/image" Target="../media/image47.png"/><Relationship Id="rId6" Type="http://schemas.openxmlformats.org/officeDocument/2006/relationships/image" Target="../media/image56.png"/><Relationship Id="rId7" Type="http://schemas.openxmlformats.org/officeDocument/2006/relationships/image" Target="../media/image51.png"/><Relationship Id="rId8" Type="http://schemas.openxmlformats.org/officeDocument/2006/relationships/image" Target="../media/image62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7.png"/><Relationship Id="rId4" Type="http://schemas.openxmlformats.org/officeDocument/2006/relationships/image" Target="../media/image53.png"/><Relationship Id="rId11" Type="http://schemas.openxmlformats.org/officeDocument/2006/relationships/image" Target="../media/image59.png"/><Relationship Id="rId10" Type="http://schemas.openxmlformats.org/officeDocument/2006/relationships/image" Target="../media/image64.png"/><Relationship Id="rId9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7.png"/><Relationship Id="rId4" Type="http://schemas.openxmlformats.org/officeDocument/2006/relationships/image" Target="../media/image53.png"/><Relationship Id="rId11" Type="http://schemas.openxmlformats.org/officeDocument/2006/relationships/image" Target="../media/image59.png"/><Relationship Id="rId10" Type="http://schemas.openxmlformats.org/officeDocument/2006/relationships/image" Target="../media/image64.png"/><Relationship Id="rId9" Type="http://schemas.openxmlformats.org/officeDocument/2006/relationships/image" Target="../media/image66.png"/><Relationship Id="rId5" Type="http://schemas.openxmlformats.org/officeDocument/2006/relationships/image" Target="../media/image54.png"/><Relationship Id="rId6" Type="http://schemas.openxmlformats.org/officeDocument/2006/relationships/image" Target="../media/image55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7.png"/><Relationship Id="rId4" Type="http://schemas.openxmlformats.org/officeDocument/2006/relationships/image" Target="../media/image4.png"/><Relationship Id="rId5" Type="http://schemas.openxmlformats.org/officeDocument/2006/relationships/image" Target="../media/image5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2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5.png"/><Relationship Id="rId4" Type="http://schemas.openxmlformats.org/officeDocument/2006/relationships/image" Target="../media/image57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7.png"/><Relationship Id="rId4" Type="http://schemas.openxmlformats.org/officeDocument/2006/relationships/image" Target="../media/image12.png"/><Relationship Id="rId5" Type="http://schemas.openxmlformats.org/officeDocument/2006/relationships/image" Target="../media/image22.png"/><Relationship Id="rId6" Type="http://schemas.openxmlformats.org/officeDocument/2006/relationships/image" Target="../media/image16.png"/><Relationship Id="rId7" Type="http://schemas.openxmlformats.org/officeDocument/2006/relationships/image" Target="../media/image14.png"/><Relationship Id="rId8" Type="http://schemas.openxmlformats.org/officeDocument/2006/relationships/image" Target="../media/image2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33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7.png"/><Relationship Id="rId4" Type="http://schemas.openxmlformats.org/officeDocument/2006/relationships/image" Target="../media/image30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3.png"/><Relationship Id="rId4" Type="http://schemas.openxmlformats.org/officeDocument/2006/relationships/image" Target="../media/image18.png"/><Relationship Id="rId5" Type="http://schemas.openxmlformats.org/officeDocument/2006/relationships/image" Target="../media/image36.png"/><Relationship Id="rId6" Type="http://schemas.openxmlformats.org/officeDocument/2006/relationships/image" Target="../media/image20.png"/><Relationship Id="rId7" Type="http://schemas.openxmlformats.org/officeDocument/2006/relationships/image" Target="../media/image40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7.png"/><Relationship Id="rId4" Type="http://schemas.openxmlformats.org/officeDocument/2006/relationships/image" Target="../media/image63.png"/><Relationship Id="rId5" Type="http://schemas.openxmlformats.org/officeDocument/2006/relationships/image" Target="../media/image4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6" name="Google Shape;16;p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31989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" name="Google Shape;17;p1"/>
          <p:cNvSpPr/>
          <p:nvPr/>
        </p:nvSpPr>
        <p:spPr>
          <a:xfrm>
            <a:off x="268914" y="361514"/>
            <a:ext cx="8572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Introduction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" name="Google Shape;18;p1"/>
          <p:cNvSpPr/>
          <p:nvPr/>
        </p:nvSpPr>
        <p:spPr>
          <a:xfrm>
            <a:off x="285750" y="637613"/>
            <a:ext cx="5143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Noto Sans"/>
              <a:buNone/>
            </a:pPr>
            <a:r>
              <a:rPr b="1" lang="en-US" sz="1046">
                <a:solidFill>
                  <a:srgbClr val="980000"/>
                </a:solidFill>
                <a:latin typeface="Noto Sans"/>
                <a:ea typeface="Noto Sans"/>
                <a:cs typeface="Noto Sans"/>
                <a:sym typeface="Noto Sans"/>
              </a:rPr>
              <a:t>Aseef Ahmed</a:t>
            </a:r>
            <a:endParaRPr b="0" i="0" sz="1046" u="none" cap="none" strike="noStrik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Google Shape;19;p1"/>
          <p:cNvSpPr/>
          <p:nvPr/>
        </p:nvSpPr>
        <p:spPr>
          <a:xfrm>
            <a:off x="285750" y="1113654"/>
            <a:ext cx="5143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• </a:t>
            </a:r>
            <a:r>
              <a:rPr lang="en-US" sz="837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+ years experience in cloud architecture and startup scaling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" name="Google Shape;20;p1"/>
          <p:cNvSpPr/>
          <p:nvPr/>
        </p:nvSpPr>
        <p:spPr>
          <a:xfrm>
            <a:off x="285750" y="1399404"/>
            <a:ext cx="5143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• </a:t>
            </a:r>
            <a:r>
              <a:rPr lang="en-US" sz="837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Worked for giants like Deloitte, AWS, and NZ Ministries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21;p1"/>
          <p:cNvSpPr/>
          <p:nvPr/>
        </p:nvSpPr>
        <p:spPr>
          <a:xfrm>
            <a:off x="285750" y="1685154"/>
            <a:ext cx="5143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• </a:t>
            </a:r>
            <a:r>
              <a:rPr lang="en-US" sz="837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Mentors students, fresh graduate to onboard them into the world of Cloud Computing &amp; DevOps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22;p1"/>
          <p:cNvSpPr/>
          <p:nvPr/>
        </p:nvSpPr>
        <p:spPr>
          <a:xfrm>
            <a:off x="285750" y="2280599"/>
            <a:ext cx="5143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Session Objectives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Google Shape;23;p1"/>
          <p:cNvSpPr/>
          <p:nvPr/>
        </p:nvSpPr>
        <p:spPr>
          <a:xfrm>
            <a:off x="285750" y="2537774"/>
            <a:ext cx="5143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• Understand the unique scaling challenges startups face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"/>
          <p:cNvSpPr/>
          <p:nvPr/>
        </p:nvSpPr>
        <p:spPr>
          <a:xfrm>
            <a:off x="285750" y="2766374"/>
            <a:ext cx="5143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• Learn strategic approaches to cloud adoption and scaling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" name="Google Shape;25;p1"/>
          <p:cNvSpPr/>
          <p:nvPr/>
        </p:nvSpPr>
        <p:spPr>
          <a:xfrm>
            <a:off x="285750" y="2994974"/>
            <a:ext cx="5143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• Explore real-world examples of successful cloud scaling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" name="Google Shape;26;p1"/>
          <p:cNvSpPr/>
          <p:nvPr/>
        </p:nvSpPr>
        <p:spPr>
          <a:xfrm>
            <a:off x="285750" y="3223574"/>
            <a:ext cx="51435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• Identify common pitfalls and how to avoid them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" name="Google Shape;27;p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21899" y="174307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" name="Google Shape;28;p1"/>
          <p:cNvSpPr/>
          <p:nvPr/>
        </p:nvSpPr>
        <p:spPr>
          <a:xfrm>
            <a:off x="6281505" y="2386013"/>
            <a:ext cx="45228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Startups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9" name="Google Shape;29;p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007712" y="174307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1"/>
          <p:cNvSpPr/>
          <p:nvPr/>
        </p:nvSpPr>
        <p:spPr>
          <a:xfrm>
            <a:off x="7137555" y="2386013"/>
            <a:ext cx="31181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Cloud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1" name="Google Shape;31;p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858097" y="1743075"/>
            <a:ext cx="571500" cy="571500"/>
          </a:xfrm>
          <a:prstGeom prst="rect">
            <a:avLst/>
          </a:prstGeom>
          <a:noFill/>
          <a:ln>
            <a:noFill/>
          </a:ln>
        </p:spPr>
      </p:pic>
      <p:sp>
        <p:nvSpPr>
          <p:cNvPr id="32" name="Google Shape;32;p1"/>
          <p:cNvSpPr/>
          <p:nvPr/>
        </p:nvSpPr>
        <p:spPr>
          <a:xfrm>
            <a:off x="7793524" y="2386013"/>
            <a:ext cx="70067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Global Reach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" name="Google Shape;33;p1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2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1"/>
          <p:cNvSpPr/>
          <p:nvPr/>
        </p:nvSpPr>
        <p:spPr>
          <a:xfrm>
            <a:off x="6590338" y="389141"/>
            <a:ext cx="5143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Noto Sans"/>
              <a:buNone/>
            </a:pPr>
            <a:r>
              <a:rPr b="1" lang="en-US" sz="1046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https://linkedin.com/in/aseefahmed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5" name="Google Shape;35;p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270074" y="362741"/>
            <a:ext cx="252925" cy="252925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Google Shape;36;p1"/>
          <p:cNvSpPr/>
          <p:nvPr/>
        </p:nvSpPr>
        <p:spPr>
          <a:xfrm>
            <a:off x="6590338" y="672741"/>
            <a:ext cx="5143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Noto Sans"/>
              <a:buNone/>
            </a:pPr>
            <a:r>
              <a:rPr b="1" lang="en-US" sz="1046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www.youtube.com/@cloudindepth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7" name="Google Shape;37;p1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6270098" y="645667"/>
            <a:ext cx="252925" cy="252905"/>
          </a:xfrm>
          <a:prstGeom prst="rect">
            <a:avLst/>
          </a:prstGeom>
          <a:noFill/>
          <a:ln>
            <a:noFill/>
          </a:ln>
        </p:spPr>
      </p:pic>
      <p:sp>
        <p:nvSpPr>
          <p:cNvPr id="38" name="Google Shape;38;p1"/>
          <p:cNvSpPr/>
          <p:nvPr/>
        </p:nvSpPr>
        <p:spPr>
          <a:xfrm>
            <a:off x="285750" y="854588"/>
            <a:ext cx="5143500" cy="20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1046"/>
              <a:buFont typeface="Noto Sans"/>
              <a:buNone/>
            </a:pPr>
            <a:r>
              <a:rPr b="1" lang="en-US" sz="1046">
                <a:solidFill>
                  <a:srgbClr val="980000"/>
                </a:solidFill>
                <a:latin typeface="Noto Sans"/>
                <a:ea typeface="Noto Sans"/>
                <a:cs typeface="Noto Sans"/>
                <a:sym typeface="Noto Sans"/>
              </a:rPr>
              <a:t>Humm Group - Sr. Site Reliability Engineer (SRE)</a:t>
            </a:r>
            <a:endParaRPr b="0" i="0" sz="1046" u="none" cap="none" strike="noStrike">
              <a:solidFill>
                <a:srgbClr val="98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08" name="Google Shape;308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304848"/>
          </a:xfrm>
          <a:prstGeom prst="rect">
            <a:avLst/>
          </a:prstGeom>
          <a:noFill/>
          <a:ln>
            <a:noFill/>
          </a:ln>
        </p:spPr>
      </p:pic>
      <p:sp>
        <p:nvSpPr>
          <p:cNvPr id="309" name="Google Shape;309;p11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Cost Optimization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0" name="Google Shape;310;p11"/>
          <p:cNvSpPr/>
          <p:nvPr/>
        </p:nvSpPr>
        <p:spPr>
          <a:xfrm>
            <a:off x="285750" y="814388"/>
            <a:ext cx="411480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Pricing Models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1" name="Google Shape;311;p11"/>
          <p:cNvSpPr/>
          <p:nvPr/>
        </p:nvSpPr>
        <p:spPr>
          <a:xfrm>
            <a:off x="285750" y="1078706"/>
            <a:ext cx="4114800" cy="7014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2" name="Google Shape;312;p11"/>
          <p:cNvSpPr/>
          <p:nvPr/>
        </p:nvSpPr>
        <p:spPr>
          <a:xfrm>
            <a:off x="392906" y="1185863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3" name="Google Shape;313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0411" y="1228725"/>
            <a:ext cx="96441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4" name="Google Shape;314;p11"/>
          <p:cNvSpPr/>
          <p:nvPr/>
        </p:nvSpPr>
        <p:spPr>
          <a:xfrm>
            <a:off x="635794" y="1185863"/>
            <a:ext cx="79611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Pay-as-you-go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5" name="Google Shape;315;p11"/>
          <p:cNvSpPr/>
          <p:nvPr/>
        </p:nvSpPr>
        <p:spPr>
          <a:xfrm>
            <a:off x="392906" y="1393031"/>
            <a:ext cx="3900488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Pay only for what you use. Ideal for variable workloads and early-stage startups with unpredictable usage patterns. No upfront commitment required.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6" name="Google Shape;316;p11"/>
          <p:cNvSpPr/>
          <p:nvPr/>
        </p:nvSpPr>
        <p:spPr>
          <a:xfrm>
            <a:off x="285750" y="1887345"/>
            <a:ext cx="4114800" cy="7014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11"/>
          <p:cNvSpPr/>
          <p:nvPr/>
        </p:nvSpPr>
        <p:spPr>
          <a:xfrm>
            <a:off x="392906" y="1994502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18" name="Google Shape;318;p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1127" y="2037364"/>
            <a:ext cx="75009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19" name="Google Shape;319;p11"/>
          <p:cNvSpPr/>
          <p:nvPr/>
        </p:nvSpPr>
        <p:spPr>
          <a:xfrm>
            <a:off x="635794" y="1994502"/>
            <a:ext cx="1107114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Reserved Instances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0" name="Google Shape;320;p11"/>
          <p:cNvSpPr/>
          <p:nvPr/>
        </p:nvSpPr>
        <p:spPr>
          <a:xfrm>
            <a:off x="392906" y="2201670"/>
            <a:ext cx="3900488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Commit to 1-3 year terms for significant discounts (up to 75%). Best for stable, predictable workloads with known capacity requirements.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1" name="Google Shape;321;p11"/>
          <p:cNvSpPr/>
          <p:nvPr/>
        </p:nvSpPr>
        <p:spPr>
          <a:xfrm>
            <a:off x="285750" y="2695984"/>
            <a:ext cx="4114800" cy="701483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2" name="Google Shape;322;p11"/>
          <p:cNvSpPr/>
          <p:nvPr/>
        </p:nvSpPr>
        <p:spPr>
          <a:xfrm>
            <a:off x="392906" y="2803141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23" name="Google Shape;323;p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35769" y="2846003"/>
            <a:ext cx="85725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324" name="Google Shape;324;p11"/>
          <p:cNvSpPr/>
          <p:nvPr/>
        </p:nvSpPr>
        <p:spPr>
          <a:xfrm>
            <a:off x="635794" y="2803141"/>
            <a:ext cx="148659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Auto-scaling for Efficiency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5" name="Google Shape;325;p11"/>
          <p:cNvSpPr/>
          <p:nvPr/>
        </p:nvSpPr>
        <p:spPr>
          <a:xfrm>
            <a:off x="392906" y="3010309"/>
            <a:ext cx="3900488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Scale resources up during peak times and down during low-demand periods. Automatically match capacity to actual demand to avoid over-provisioning.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6" name="Google Shape;326;p11"/>
          <p:cNvSpPr/>
          <p:nvPr/>
        </p:nvSpPr>
        <p:spPr>
          <a:xfrm>
            <a:off x="285750" y="3504623"/>
            <a:ext cx="4114800" cy="15144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7" name="Google Shape;327;p11"/>
          <p:cNvSpPr/>
          <p:nvPr/>
        </p:nvSpPr>
        <p:spPr>
          <a:xfrm>
            <a:off x="392906" y="3611780"/>
            <a:ext cx="3900488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Cost Management Best Practices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8" name="Google Shape;328;p11"/>
          <p:cNvSpPr/>
          <p:nvPr/>
        </p:nvSpPr>
        <p:spPr>
          <a:xfrm>
            <a:off x="392906" y="3876098"/>
            <a:ext cx="390048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Set up detailed cost allocation tags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9" name="Google Shape;329;p11"/>
          <p:cNvSpPr/>
          <p:nvPr/>
        </p:nvSpPr>
        <p:spPr>
          <a:xfrm>
            <a:off x="392906" y="4083267"/>
            <a:ext cx="390048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Implement budget alerts and thresholds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0" name="Google Shape;330;p11"/>
          <p:cNvSpPr/>
          <p:nvPr/>
        </p:nvSpPr>
        <p:spPr>
          <a:xfrm>
            <a:off x="392906" y="4290436"/>
            <a:ext cx="390048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Regularly review unused resources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1" name="Google Shape;331;p11"/>
          <p:cNvSpPr/>
          <p:nvPr/>
        </p:nvSpPr>
        <p:spPr>
          <a:xfrm>
            <a:off x="392906" y="4497605"/>
            <a:ext cx="390048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Use spot instances for non-critical workloads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32" name="Google Shape;332;p11"/>
          <p:cNvSpPr/>
          <p:nvPr/>
        </p:nvSpPr>
        <p:spPr>
          <a:xfrm>
            <a:off x="392906" y="4704773"/>
            <a:ext cx="390048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Optimize storage tiers based on access patterns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33" name="Google Shape;333;p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3450" y="1742043"/>
            <a:ext cx="4114800" cy="2349373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11"/>
          <p:cNvSpPr/>
          <p:nvPr/>
        </p:nvSpPr>
        <p:spPr>
          <a:xfrm>
            <a:off x="8886685" y="5011955"/>
            <a:ext cx="11444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12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40" name="Google Shape;34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341" name="Google Shape;341;p12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Case Studies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2" name="Google Shape;342;p12"/>
          <p:cNvSpPr/>
          <p:nvPr/>
        </p:nvSpPr>
        <p:spPr>
          <a:xfrm>
            <a:off x="285750" y="814388"/>
            <a:ext cx="4114800" cy="2200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43" name="Google Shape;343;p12"/>
          <p:cNvSpPr/>
          <p:nvPr/>
        </p:nvSpPr>
        <p:spPr>
          <a:xfrm>
            <a:off x="428625" y="957263"/>
            <a:ext cx="571500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44" name="Google Shape;344;p1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64344" y="1010450"/>
            <a:ext cx="500063" cy="465097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12"/>
          <p:cNvSpPr/>
          <p:nvPr/>
        </p:nvSpPr>
        <p:spPr>
          <a:xfrm>
            <a:off x="1107281" y="1071563"/>
            <a:ext cx="1130164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Dropbox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6" name="Google Shape;346;p12"/>
          <p:cNvSpPr/>
          <p:nvPr/>
        </p:nvSpPr>
        <p:spPr>
          <a:xfrm>
            <a:off x="1107281" y="1264444"/>
            <a:ext cx="113016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Scaling Storage Globally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7" name="Google Shape;347;p12"/>
          <p:cNvSpPr/>
          <p:nvPr/>
        </p:nvSpPr>
        <p:spPr>
          <a:xfrm>
            <a:off x="428625" y="1635919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Migrated from AWS to hybrid cloud infrastructure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8" name="Google Shape;348;p12"/>
          <p:cNvSpPr/>
          <p:nvPr/>
        </p:nvSpPr>
        <p:spPr>
          <a:xfrm>
            <a:off x="428625" y="1843088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Built custom storage system (Magic Pocket) for better control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9" name="Google Shape;349;p12"/>
          <p:cNvSpPr/>
          <p:nvPr/>
        </p:nvSpPr>
        <p:spPr>
          <a:xfrm>
            <a:off x="428625" y="2050256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Implemented global edge network for content delivery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0" name="Google Shape;350;p12"/>
          <p:cNvSpPr/>
          <p:nvPr/>
        </p:nvSpPr>
        <p:spPr>
          <a:xfrm>
            <a:off x="428625" y="2257425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Optimized data transfer protocols for efficiency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1" name="Google Shape;351;p12"/>
          <p:cNvSpPr/>
          <p:nvPr/>
        </p:nvSpPr>
        <p:spPr>
          <a:xfrm>
            <a:off x="428625" y="2514600"/>
            <a:ext cx="3829050" cy="357188"/>
          </a:xfrm>
          <a:prstGeom prst="rect">
            <a:avLst/>
          </a:prstGeom>
          <a:solidFill>
            <a:srgbClr val="0078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2" name="Google Shape;352;p12"/>
          <p:cNvSpPr/>
          <p:nvPr/>
        </p:nvSpPr>
        <p:spPr>
          <a:xfrm>
            <a:off x="500063" y="2586038"/>
            <a:ext cx="214313" cy="214313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3" name="Google Shape;353;p1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50069" y="263604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12"/>
          <p:cNvSpPr/>
          <p:nvPr/>
        </p:nvSpPr>
        <p:spPr>
          <a:xfrm>
            <a:off x="785813" y="2607469"/>
            <a:ext cx="338890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Manages over 1 exabyte of data with custom infrastructure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5" name="Google Shape;355;p12"/>
          <p:cNvSpPr/>
          <p:nvPr/>
        </p:nvSpPr>
        <p:spPr>
          <a:xfrm>
            <a:off x="4743450" y="814388"/>
            <a:ext cx="4114800" cy="2200275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6" name="Google Shape;356;p12"/>
          <p:cNvSpPr/>
          <p:nvPr/>
        </p:nvSpPr>
        <p:spPr>
          <a:xfrm>
            <a:off x="4886325" y="957263"/>
            <a:ext cx="571500" cy="571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57" name="Google Shape;357;p1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22044" y="1102286"/>
            <a:ext cx="500063" cy="281425"/>
          </a:xfrm>
          <a:prstGeom prst="rect">
            <a:avLst/>
          </a:prstGeom>
          <a:noFill/>
          <a:ln>
            <a:noFill/>
          </a:ln>
        </p:spPr>
      </p:pic>
      <p:sp>
        <p:nvSpPr>
          <p:cNvPr id="358" name="Google Shape;358;p12"/>
          <p:cNvSpPr/>
          <p:nvPr/>
        </p:nvSpPr>
        <p:spPr>
          <a:xfrm>
            <a:off x="5564981" y="1071563"/>
            <a:ext cx="121907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Zoom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9" name="Google Shape;359;p12"/>
          <p:cNvSpPr/>
          <p:nvPr/>
        </p:nvSpPr>
        <p:spPr>
          <a:xfrm>
            <a:off x="5564981" y="1264444"/>
            <a:ext cx="121907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Handling Pandemic Surge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0" name="Google Shape;360;p12"/>
          <p:cNvSpPr/>
          <p:nvPr/>
        </p:nvSpPr>
        <p:spPr>
          <a:xfrm>
            <a:off x="4886325" y="1635919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Scaled from 10 million to 300+ million daily meeting participants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1" name="Google Shape;361;p12"/>
          <p:cNvSpPr/>
          <p:nvPr/>
        </p:nvSpPr>
        <p:spPr>
          <a:xfrm>
            <a:off x="4886325" y="1843088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Rapidly expanded AWS cloud infrastructure across 17 global regions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2" name="Google Shape;362;p12"/>
          <p:cNvSpPr/>
          <p:nvPr/>
        </p:nvSpPr>
        <p:spPr>
          <a:xfrm>
            <a:off x="4886325" y="2050256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Implemented auto-scaling for unpredictable demand patterns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3" name="Google Shape;363;p12"/>
          <p:cNvSpPr/>
          <p:nvPr/>
        </p:nvSpPr>
        <p:spPr>
          <a:xfrm>
            <a:off x="4886325" y="2257425"/>
            <a:ext cx="382905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Optimized video delivery with regional data centers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4" name="Google Shape;364;p12"/>
          <p:cNvSpPr/>
          <p:nvPr/>
        </p:nvSpPr>
        <p:spPr>
          <a:xfrm>
            <a:off x="4886325" y="2514600"/>
            <a:ext cx="3829050" cy="357188"/>
          </a:xfrm>
          <a:prstGeom prst="rect">
            <a:avLst/>
          </a:prstGeom>
          <a:solidFill>
            <a:srgbClr val="0078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12"/>
          <p:cNvSpPr/>
          <p:nvPr/>
        </p:nvSpPr>
        <p:spPr>
          <a:xfrm>
            <a:off x="4957763" y="2586038"/>
            <a:ext cx="214313" cy="214313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66" name="Google Shape;366;p1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07769" y="263604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p12"/>
          <p:cNvSpPr/>
          <p:nvPr/>
        </p:nvSpPr>
        <p:spPr>
          <a:xfrm>
            <a:off x="5243513" y="2607469"/>
            <a:ext cx="28858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3,000% growth in 3 months without major outages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68" name="Google Shape;368;p12"/>
          <p:cNvSpPr/>
          <p:nvPr/>
        </p:nvSpPr>
        <p:spPr>
          <a:xfrm>
            <a:off x="285750" y="3228975"/>
            <a:ext cx="8572500" cy="600075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9" name="Google Shape;369;p12"/>
          <p:cNvSpPr/>
          <p:nvPr/>
        </p:nvSpPr>
        <p:spPr>
          <a:xfrm>
            <a:off x="285750" y="3228975"/>
            <a:ext cx="8572500" cy="600075"/>
          </a:xfrm>
          <a:prstGeom prst="rect">
            <a:avLst/>
          </a:prstGeom>
          <a:noFill/>
          <a:ln>
            <a:noFill/>
          </a:ln>
        </p:spPr>
        <p:txBody>
          <a:bodyPr anchorCtr="0" anchor="ctr" bIns="127500" lIns="127500" spcFirstLastPara="1" rIns="127500" wrap="square" tIns="12750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Key Takeaway: Cloud infrastructure enabled rapid, global scaling that would have been impossible with traditional on-premise solutions 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0" name="Google Shape;370;p12"/>
          <p:cNvSpPr/>
          <p:nvPr/>
        </p:nvSpPr>
        <p:spPr>
          <a:xfrm>
            <a:off x="8886685" y="4850606"/>
            <a:ext cx="11444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13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376" name="Google Shape;376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534844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p13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Common Pitfalls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78" name="Google Shape;378;p13"/>
          <p:cNvSpPr/>
          <p:nvPr/>
        </p:nvSpPr>
        <p:spPr>
          <a:xfrm>
            <a:off x="285750" y="814388"/>
            <a:ext cx="4114800" cy="965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9" name="Google Shape;379;p13"/>
          <p:cNvSpPr/>
          <p:nvPr/>
        </p:nvSpPr>
        <p:spPr>
          <a:xfrm>
            <a:off x="285750" y="814388"/>
            <a:ext cx="28575" cy="965802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0" name="Google Shape;380;p13"/>
          <p:cNvSpPr/>
          <p:nvPr/>
        </p:nvSpPr>
        <p:spPr>
          <a:xfrm>
            <a:off x="392906" y="921544"/>
            <a:ext cx="214313" cy="214313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1" name="Google Shape;381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769" y="971550"/>
            <a:ext cx="12858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2" name="Google Shape;382;p13"/>
          <p:cNvSpPr/>
          <p:nvPr/>
        </p:nvSpPr>
        <p:spPr>
          <a:xfrm>
            <a:off x="678656" y="942975"/>
            <a:ext cx="139183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Premature Optimization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3" name="Google Shape;383;p13"/>
          <p:cNvSpPr/>
          <p:nvPr/>
        </p:nvSpPr>
        <p:spPr>
          <a:xfrm>
            <a:off x="392906" y="1207294"/>
            <a:ext cx="3900488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Over-engineering solutions before understanding actual scaling needs. Building complex systems when simple ones would suffice.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4" name="Google Shape;384;p13"/>
          <p:cNvSpPr/>
          <p:nvPr/>
        </p:nvSpPr>
        <p:spPr>
          <a:xfrm>
            <a:off x="392906" y="1523014"/>
            <a:ext cx="390048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 Solution: Start simple, measure real usage, then optimize based on data.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5" name="Google Shape;385;p13"/>
          <p:cNvSpPr/>
          <p:nvPr/>
        </p:nvSpPr>
        <p:spPr>
          <a:xfrm>
            <a:off x="285750" y="1887345"/>
            <a:ext cx="4114800" cy="965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6" name="Google Shape;386;p13"/>
          <p:cNvSpPr/>
          <p:nvPr/>
        </p:nvSpPr>
        <p:spPr>
          <a:xfrm>
            <a:off x="285750" y="1887345"/>
            <a:ext cx="28575" cy="965802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13"/>
          <p:cNvSpPr/>
          <p:nvPr/>
        </p:nvSpPr>
        <p:spPr>
          <a:xfrm>
            <a:off x="392906" y="1994502"/>
            <a:ext cx="214313" cy="214313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88" name="Google Shape;388;p1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42913" y="2044508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p13"/>
          <p:cNvSpPr/>
          <p:nvPr/>
        </p:nvSpPr>
        <p:spPr>
          <a:xfrm>
            <a:off x="678656" y="2015933"/>
            <a:ext cx="146363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Ignoring Security at Scale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0" name="Google Shape;390;p13"/>
          <p:cNvSpPr/>
          <p:nvPr/>
        </p:nvSpPr>
        <p:spPr>
          <a:xfrm>
            <a:off x="392906" y="2280252"/>
            <a:ext cx="3900488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Focusing on growth while neglecting security concerns. Failing to implement proper IAM, network security, and encryption.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1" name="Google Shape;391;p13"/>
          <p:cNvSpPr/>
          <p:nvPr/>
        </p:nvSpPr>
        <p:spPr>
          <a:xfrm>
            <a:off x="392906" y="2595972"/>
            <a:ext cx="390048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 Solution: Build security into your architecture from day one.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2" name="Google Shape;392;p13"/>
          <p:cNvSpPr/>
          <p:nvPr/>
        </p:nvSpPr>
        <p:spPr>
          <a:xfrm>
            <a:off x="285750" y="2960303"/>
            <a:ext cx="4114800" cy="965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3" name="Google Shape;393;p13"/>
          <p:cNvSpPr/>
          <p:nvPr/>
        </p:nvSpPr>
        <p:spPr>
          <a:xfrm>
            <a:off x="285750" y="2960303"/>
            <a:ext cx="28575" cy="965802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13"/>
          <p:cNvSpPr/>
          <p:nvPr/>
        </p:nvSpPr>
        <p:spPr>
          <a:xfrm>
            <a:off x="392906" y="3067459"/>
            <a:ext cx="214313" cy="214313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395" name="Google Shape;395;p1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50056" y="3117466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396" name="Google Shape;396;p13"/>
          <p:cNvSpPr/>
          <p:nvPr/>
        </p:nvSpPr>
        <p:spPr>
          <a:xfrm>
            <a:off x="678656" y="3088891"/>
            <a:ext cx="85108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Vendor Lock-in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7" name="Google Shape;397;p13"/>
          <p:cNvSpPr/>
          <p:nvPr/>
        </p:nvSpPr>
        <p:spPr>
          <a:xfrm>
            <a:off x="392906" y="3353209"/>
            <a:ext cx="3900488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Becoming overly dependent on proprietary services that are difficult to migrate away from. Limiting future flexibility.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8" name="Google Shape;398;p13"/>
          <p:cNvSpPr/>
          <p:nvPr/>
        </p:nvSpPr>
        <p:spPr>
          <a:xfrm>
            <a:off x="392906" y="3668930"/>
            <a:ext cx="390048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 Solution: Use abstraction layers and consider multi-cloud strategies.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9" name="Google Shape;399;p13"/>
          <p:cNvSpPr/>
          <p:nvPr/>
        </p:nvSpPr>
        <p:spPr>
          <a:xfrm>
            <a:off x="285750" y="4033261"/>
            <a:ext cx="4114800" cy="965802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0" name="Google Shape;400;p13"/>
          <p:cNvSpPr/>
          <p:nvPr/>
        </p:nvSpPr>
        <p:spPr>
          <a:xfrm>
            <a:off x="285750" y="4033261"/>
            <a:ext cx="28575" cy="965802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1" name="Google Shape;401;p13"/>
          <p:cNvSpPr/>
          <p:nvPr/>
        </p:nvSpPr>
        <p:spPr>
          <a:xfrm>
            <a:off x="392906" y="4140417"/>
            <a:ext cx="214313" cy="214313"/>
          </a:xfrm>
          <a:prstGeom prst="ellipse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02" name="Google Shape;402;p1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42913" y="4190423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03" name="Google Shape;403;p13"/>
          <p:cNvSpPr/>
          <p:nvPr/>
        </p:nvSpPr>
        <p:spPr>
          <a:xfrm>
            <a:off x="678656" y="4161848"/>
            <a:ext cx="9379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Poor Monitoring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4" name="Google Shape;404;p13"/>
          <p:cNvSpPr/>
          <p:nvPr/>
        </p:nvSpPr>
        <p:spPr>
          <a:xfrm>
            <a:off x="392906" y="4426167"/>
            <a:ext cx="3900488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Lacking visibility into system performance and user experience. Unable to detect issues before they impact customers.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05" name="Google Shape;405;p13"/>
          <p:cNvSpPr/>
          <p:nvPr/>
        </p:nvSpPr>
        <p:spPr>
          <a:xfrm>
            <a:off x="392906" y="4741887"/>
            <a:ext cx="3900488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 Solution: Implement comprehensive monitoring and alerting systems.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06" name="Google Shape;406;p1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743450" y="2064823"/>
            <a:ext cx="4114800" cy="193383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13"/>
          <p:cNvSpPr/>
          <p:nvPr/>
        </p:nvSpPr>
        <p:spPr>
          <a:xfrm>
            <a:off x="8886685" y="5241950"/>
            <a:ext cx="11444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14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13" name="Google Shape;413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14" name="Google Shape;414;p14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From Startup to Global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5" name="Google Shape;415;p14"/>
          <p:cNvSpPr/>
          <p:nvPr/>
        </p:nvSpPr>
        <p:spPr>
          <a:xfrm>
            <a:off x="285750" y="1309511"/>
            <a:ext cx="4114800" cy="21431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1046"/>
              <a:buFont typeface="Noto Sans"/>
              <a:buNone/>
            </a:pPr>
            <a:r>
              <a:rPr b="1" i="0" lang="en-US" sz="1046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Strategies for Global Scale</a:t>
            </a:r>
            <a:endParaRPr b="0" i="0" sz="1046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6" name="Google Shape;416;p14"/>
          <p:cNvSpPr/>
          <p:nvPr/>
        </p:nvSpPr>
        <p:spPr>
          <a:xfrm>
            <a:off x="285750" y="1630980"/>
            <a:ext cx="257175" cy="257175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17" name="Google Shape;417;p1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88" y="170241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18" name="Google Shape;418;p14"/>
          <p:cNvSpPr/>
          <p:nvPr/>
        </p:nvSpPr>
        <p:spPr>
          <a:xfrm>
            <a:off x="650081" y="1630980"/>
            <a:ext cx="375046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Growth Mindset &amp; Cloud-First Approach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19" name="Google Shape;419;p14"/>
          <p:cNvSpPr/>
          <p:nvPr/>
        </p:nvSpPr>
        <p:spPr>
          <a:xfrm>
            <a:off x="650081" y="1838148"/>
            <a:ext cx="3750469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Design with scale in mind from day one. Choose technologies and architectures that can grow with your business. Embrace cloud-native principles.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0" name="Google Shape;420;p14"/>
          <p:cNvSpPr/>
          <p:nvPr/>
        </p:nvSpPr>
        <p:spPr>
          <a:xfrm>
            <a:off x="285750" y="2225306"/>
            <a:ext cx="257175" cy="257175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1" name="Google Shape;421;p1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7188" y="229674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2" name="Google Shape;422;p14"/>
          <p:cNvSpPr/>
          <p:nvPr/>
        </p:nvSpPr>
        <p:spPr>
          <a:xfrm>
            <a:off x="650081" y="2225306"/>
            <a:ext cx="375046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Start Small, Scale Fast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3" name="Google Shape;423;p14"/>
          <p:cNvSpPr/>
          <p:nvPr/>
        </p:nvSpPr>
        <p:spPr>
          <a:xfrm>
            <a:off x="650081" y="2432475"/>
            <a:ext cx="3750469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Begin with minimal viable infrastructure. Use managed services to reduce operational overhead. Implement auto-scaling early to handle growth spurts.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4" name="Google Shape;424;p14"/>
          <p:cNvSpPr/>
          <p:nvPr/>
        </p:nvSpPr>
        <p:spPr>
          <a:xfrm>
            <a:off x="285750" y="2819633"/>
            <a:ext cx="257175" cy="257175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5" name="Google Shape;425;p14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57188" y="2891070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14"/>
          <p:cNvSpPr/>
          <p:nvPr/>
        </p:nvSpPr>
        <p:spPr>
          <a:xfrm>
            <a:off x="650081" y="2819633"/>
            <a:ext cx="375046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Think Globally from the Start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7" name="Google Shape;427;p14"/>
          <p:cNvSpPr/>
          <p:nvPr/>
        </p:nvSpPr>
        <p:spPr>
          <a:xfrm>
            <a:off x="650081" y="3026801"/>
            <a:ext cx="3750469" cy="42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Consider multi-region deployment early. Design for latency and data sovereignty requirements. Leverage CDNs and edge computing for global reach.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28" name="Google Shape;428;p14"/>
          <p:cNvSpPr/>
          <p:nvPr/>
        </p:nvSpPr>
        <p:spPr>
          <a:xfrm>
            <a:off x="285750" y="3553960"/>
            <a:ext cx="257175" cy="257175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29" name="Google Shape;429;p14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42900" y="3625397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14"/>
          <p:cNvSpPr/>
          <p:nvPr/>
        </p:nvSpPr>
        <p:spPr>
          <a:xfrm>
            <a:off x="650081" y="3553960"/>
            <a:ext cx="375046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Build the Right Team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1" name="Google Shape;431;p14"/>
          <p:cNvSpPr/>
          <p:nvPr/>
        </p:nvSpPr>
        <p:spPr>
          <a:xfrm>
            <a:off x="650081" y="3761129"/>
            <a:ext cx="3750469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Invest in cloud expertise or partner with specialists. Foster a culture of continuous learning and adaptation. Embrace DevOps practices.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32" name="Google Shape;432;p14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9288" y="975122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14"/>
          <p:cNvSpPr/>
          <p:nvPr/>
        </p:nvSpPr>
        <p:spPr>
          <a:xfrm>
            <a:off x="5729288" y="3332559"/>
            <a:ext cx="2143125" cy="1364456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14"/>
          <p:cNvSpPr/>
          <p:nvPr/>
        </p:nvSpPr>
        <p:spPr>
          <a:xfrm>
            <a:off x="5872163" y="3475434"/>
            <a:ext cx="1857375" cy="8572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0" i="1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"The cloud is to startups what electricity was to the industrial revolution – an essential utility that enables unprecedented innovation and scale."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5" name="Google Shape;435;p14"/>
          <p:cNvSpPr/>
          <p:nvPr/>
        </p:nvSpPr>
        <p:spPr>
          <a:xfrm>
            <a:off x="5872163" y="4404122"/>
            <a:ext cx="1857375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 - Werner Vogels, CTO of Amazon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36" name="Google Shape;436;p14"/>
          <p:cNvSpPr/>
          <p:nvPr/>
        </p:nvSpPr>
        <p:spPr>
          <a:xfrm>
            <a:off x="8886685" y="4850606"/>
            <a:ext cx="11444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15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1" name="Shape 4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2" name="Google Shape;44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43" name="Google Shape;443;p15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Takeaways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4" name="Google Shape;444;p15"/>
          <p:cNvSpPr/>
          <p:nvPr/>
        </p:nvSpPr>
        <p:spPr>
          <a:xfrm>
            <a:off x="285750" y="1381646"/>
            <a:ext cx="285750" cy="28575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5" name="Google Shape;445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88" y="1467371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46" name="Google Shape;446;p15"/>
          <p:cNvSpPr/>
          <p:nvPr/>
        </p:nvSpPr>
        <p:spPr>
          <a:xfrm>
            <a:off x="678656" y="1381646"/>
            <a:ext cx="3721894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Cloud is an Enabler, Not a Silver Bullet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7" name="Google Shape;447;p15"/>
          <p:cNvSpPr/>
          <p:nvPr/>
        </p:nvSpPr>
        <p:spPr>
          <a:xfrm>
            <a:off x="678656" y="1610246"/>
            <a:ext cx="3721894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Cloud provides tools and infrastructure, but success still depends on good architecture, planning, and execution.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8" name="Google Shape;448;p15"/>
          <p:cNvSpPr/>
          <p:nvPr/>
        </p:nvSpPr>
        <p:spPr>
          <a:xfrm>
            <a:off x="285750" y="2108857"/>
            <a:ext cx="285750" cy="28575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49" name="Google Shape;449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75" y="2194582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15"/>
          <p:cNvSpPr/>
          <p:nvPr/>
        </p:nvSpPr>
        <p:spPr>
          <a:xfrm>
            <a:off x="678656" y="2108857"/>
            <a:ext cx="3721894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Design for Scale Early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1" name="Google Shape;451;p15"/>
          <p:cNvSpPr/>
          <p:nvPr/>
        </p:nvSpPr>
        <p:spPr>
          <a:xfrm>
            <a:off x="678656" y="2337457"/>
            <a:ext cx="3721894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Build with scalability in mind from the beginning. It's easier to scale a well-designed system than to refactor later.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2" name="Google Shape;452;p15"/>
          <p:cNvSpPr/>
          <p:nvPr/>
        </p:nvSpPr>
        <p:spPr>
          <a:xfrm>
            <a:off x="285750" y="2836069"/>
            <a:ext cx="285750" cy="28575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3" name="Google Shape;453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475" y="292179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4" name="Google Shape;454;p15"/>
          <p:cNvSpPr/>
          <p:nvPr/>
        </p:nvSpPr>
        <p:spPr>
          <a:xfrm>
            <a:off x="678656" y="2836069"/>
            <a:ext cx="3721894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Monitor, Iterate, Optimize Continuously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5" name="Google Shape;455;p15"/>
          <p:cNvSpPr/>
          <p:nvPr/>
        </p:nvSpPr>
        <p:spPr>
          <a:xfrm>
            <a:off x="678656" y="3064669"/>
            <a:ext cx="3721894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Scaling is an ongoing process, not a one-time event. Continuously measure, learn, and improve.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6" name="Google Shape;456;p15"/>
          <p:cNvSpPr/>
          <p:nvPr/>
        </p:nvSpPr>
        <p:spPr>
          <a:xfrm>
            <a:off x="285750" y="3563280"/>
            <a:ext cx="285750" cy="28575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57" name="Google Shape;457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619" y="3649005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15"/>
          <p:cNvSpPr/>
          <p:nvPr/>
        </p:nvSpPr>
        <p:spPr>
          <a:xfrm>
            <a:off x="678656" y="3563280"/>
            <a:ext cx="3721894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Learn from Real-World Success Stories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59" name="Google Shape;459;p15"/>
          <p:cNvSpPr/>
          <p:nvPr/>
        </p:nvSpPr>
        <p:spPr>
          <a:xfrm>
            <a:off x="678656" y="3791880"/>
            <a:ext cx="3721894" cy="32001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Study how other startups scaled successfully and adapt their strategies to your unique situation.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60" name="Google Shape;46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9288" y="1010841"/>
            <a:ext cx="2143125" cy="2143125"/>
          </a:xfrm>
          <a:prstGeom prst="rect">
            <a:avLst/>
          </a:prstGeom>
          <a:noFill/>
          <a:ln>
            <a:noFill/>
          </a:ln>
        </p:spPr>
      </p:pic>
      <p:sp>
        <p:nvSpPr>
          <p:cNvPr id="461" name="Google Shape;461;p15"/>
          <p:cNvSpPr/>
          <p:nvPr/>
        </p:nvSpPr>
        <p:spPr>
          <a:xfrm>
            <a:off x="5729288" y="3368278"/>
            <a:ext cx="2143125" cy="129301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2" name="Google Shape;462;p15"/>
          <p:cNvSpPr/>
          <p:nvPr/>
        </p:nvSpPr>
        <p:spPr>
          <a:xfrm>
            <a:off x="5872163" y="3511153"/>
            <a:ext cx="1857375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Thank You!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3" name="Google Shape;463;p15"/>
          <p:cNvSpPr/>
          <p:nvPr/>
        </p:nvSpPr>
        <p:spPr>
          <a:xfrm>
            <a:off x="5872163" y="3775472"/>
            <a:ext cx="185737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example@email.com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4" name="Google Shape;464;p15"/>
          <p:cNvSpPr/>
          <p:nvPr/>
        </p:nvSpPr>
        <p:spPr>
          <a:xfrm>
            <a:off x="5872163" y="3982641"/>
            <a:ext cx="185737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www.example.com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5" name="Google Shape;465;p15"/>
          <p:cNvSpPr/>
          <p:nvPr/>
        </p:nvSpPr>
        <p:spPr>
          <a:xfrm>
            <a:off x="6343650" y="4261247"/>
            <a:ext cx="257175" cy="257175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6" name="Google Shape;466;p1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22231" y="4332684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7" name="Google Shape;467;p15"/>
          <p:cNvSpPr/>
          <p:nvPr/>
        </p:nvSpPr>
        <p:spPr>
          <a:xfrm>
            <a:off x="6672263" y="4261247"/>
            <a:ext cx="257175" cy="257175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68" name="Google Shape;468;p1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43700" y="433268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69" name="Google Shape;469;p15"/>
          <p:cNvSpPr/>
          <p:nvPr/>
        </p:nvSpPr>
        <p:spPr>
          <a:xfrm>
            <a:off x="7000875" y="4261247"/>
            <a:ext cx="257175" cy="257175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0" name="Google Shape;470;p15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74098" y="4332684"/>
            <a:ext cx="11072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15"/>
          <p:cNvSpPr/>
          <p:nvPr/>
        </p:nvSpPr>
        <p:spPr>
          <a:xfrm>
            <a:off x="8886685" y="4850606"/>
            <a:ext cx="11444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77" name="Google Shape;477;g38a60da840c_0_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78" name="Google Shape;478;g38a60da840c_0_11"/>
          <p:cNvSpPr/>
          <p:nvPr/>
        </p:nvSpPr>
        <p:spPr>
          <a:xfrm>
            <a:off x="285750" y="285750"/>
            <a:ext cx="8572500" cy="385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Takeaways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79" name="Google Shape;479;g38a60da840c_0_11"/>
          <p:cNvSpPr/>
          <p:nvPr/>
        </p:nvSpPr>
        <p:spPr>
          <a:xfrm>
            <a:off x="285750" y="1381646"/>
            <a:ext cx="285900" cy="28590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80" name="Google Shape;480;g38a60da840c_0_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7188" y="1467371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g38a60da840c_0_11"/>
          <p:cNvSpPr/>
          <p:nvPr/>
        </p:nvSpPr>
        <p:spPr>
          <a:xfrm>
            <a:off x="678656" y="1381646"/>
            <a:ext cx="3721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Cloud is an Enabler, Not a Silver Bullet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2" name="Google Shape;482;g38a60da840c_0_11"/>
          <p:cNvSpPr/>
          <p:nvPr/>
        </p:nvSpPr>
        <p:spPr>
          <a:xfrm>
            <a:off x="678656" y="1610246"/>
            <a:ext cx="3721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Cloud provides tools and infrastructure, but success still depends on good architecture, planning, and execution.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3" name="Google Shape;483;g38a60da840c_0_11"/>
          <p:cNvSpPr/>
          <p:nvPr/>
        </p:nvSpPr>
        <p:spPr>
          <a:xfrm>
            <a:off x="285750" y="2108857"/>
            <a:ext cx="285900" cy="28590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84" name="Google Shape;484;g38a60da840c_0_1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75" y="2194582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5" name="Google Shape;485;g38a60da840c_0_11"/>
          <p:cNvSpPr/>
          <p:nvPr/>
        </p:nvSpPr>
        <p:spPr>
          <a:xfrm>
            <a:off x="678656" y="2108857"/>
            <a:ext cx="3721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Design for Scale Early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6" name="Google Shape;486;g38a60da840c_0_11"/>
          <p:cNvSpPr/>
          <p:nvPr/>
        </p:nvSpPr>
        <p:spPr>
          <a:xfrm>
            <a:off x="678656" y="2337457"/>
            <a:ext cx="3721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Build with scalability in mind from the beginning. It's easier to scale a well-designed system than to refactor later.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87" name="Google Shape;487;g38a60da840c_0_11"/>
          <p:cNvSpPr/>
          <p:nvPr/>
        </p:nvSpPr>
        <p:spPr>
          <a:xfrm>
            <a:off x="285750" y="2836069"/>
            <a:ext cx="285900" cy="28590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88" name="Google Shape;488;g38a60da840c_0_1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1475" y="292179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9" name="Google Shape;489;g38a60da840c_0_11"/>
          <p:cNvSpPr/>
          <p:nvPr/>
        </p:nvSpPr>
        <p:spPr>
          <a:xfrm>
            <a:off x="678656" y="2836069"/>
            <a:ext cx="3721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Monitor, Iterate, Optimize Continuously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0" name="Google Shape;490;g38a60da840c_0_11"/>
          <p:cNvSpPr/>
          <p:nvPr/>
        </p:nvSpPr>
        <p:spPr>
          <a:xfrm>
            <a:off x="678656" y="3064669"/>
            <a:ext cx="3721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Scaling is an ongoing process, not a one-time event. Continuously measure, learn, and improve.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1" name="Google Shape;491;g38a60da840c_0_11"/>
          <p:cNvSpPr/>
          <p:nvPr/>
        </p:nvSpPr>
        <p:spPr>
          <a:xfrm>
            <a:off x="285750" y="3563280"/>
            <a:ext cx="285900" cy="28590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92" name="Google Shape;492;g38a60da840c_0_1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78619" y="3649005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93" name="Google Shape;493;g38a60da840c_0_11"/>
          <p:cNvSpPr/>
          <p:nvPr/>
        </p:nvSpPr>
        <p:spPr>
          <a:xfrm>
            <a:off x="678656" y="3563280"/>
            <a:ext cx="37218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Learn from Real-World Success Stories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4" name="Google Shape;494;g38a60da840c_0_11"/>
          <p:cNvSpPr/>
          <p:nvPr/>
        </p:nvSpPr>
        <p:spPr>
          <a:xfrm>
            <a:off x="678656" y="3791880"/>
            <a:ext cx="3721800" cy="320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Study how other startups scaled successfully and adapt their strategies to your unique situation.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495" name="Google Shape;495;g38a60da840c_0_11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729288" y="1010841"/>
            <a:ext cx="2143125" cy="2143126"/>
          </a:xfrm>
          <a:prstGeom prst="rect">
            <a:avLst/>
          </a:prstGeom>
          <a:noFill/>
          <a:ln>
            <a:noFill/>
          </a:ln>
        </p:spPr>
      </p:pic>
      <p:sp>
        <p:nvSpPr>
          <p:cNvPr id="496" name="Google Shape;496;g38a60da840c_0_11"/>
          <p:cNvSpPr/>
          <p:nvPr/>
        </p:nvSpPr>
        <p:spPr>
          <a:xfrm>
            <a:off x="5729288" y="3368278"/>
            <a:ext cx="2143200" cy="1293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97" name="Google Shape;497;g38a60da840c_0_11"/>
          <p:cNvSpPr/>
          <p:nvPr/>
        </p:nvSpPr>
        <p:spPr>
          <a:xfrm>
            <a:off x="5872163" y="3511153"/>
            <a:ext cx="1857300" cy="19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Thank You!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8" name="Google Shape;498;g38a60da840c_0_11"/>
          <p:cNvSpPr/>
          <p:nvPr/>
        </p:nvSpPr>
        <p:spPr>
          <a:xfrm>
            <a:off x="5872163" y="3775472"/>
            <a:ext cx="185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example@email.com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9" name="Google Shape;499;g38a60da840c_0_11"/>
          <p:cNvSpPr/>
          <p:nvPr/>
        </p:nvSpPr>
        <p:spPr>
          <a:xfrm>
            <a:off x="5872163" y="3982641"/>
            <a:ext cx="1857300" cy="17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www.example.com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0" name="Google Shape;500;g38a60da840c_0_11"/>
          <p:cNvSpPr/>
          <p:nvPr/>
        </p:nvSpPr>
        <p:spPr>
          <a:xfrm>
            <a:off x="6343650" y="4261247"/>
            <a:ext cx="257100" cy="25710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1" name="Google Shape;501;g38a60da840c_0_11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422231" y="4332684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g38a60da840c_0_11"/>
          <p:cNvSpPr/>
          <p:nvPr/>
        </p:nvSpPr>
        <p:spPr>
          <a:xfrm>
            <a:off x="6672263" y="4261247"/>
            <a:ext cx="257100" cy="25710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3" name="Google Shape;503;g38a60da840c_0_11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43700" y="4332684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4" name="Google Shape;504;g38a60da840c_0_11"/>
          <p:cNvSpPr/>
          <p:nvPr/>
        </p:nvSpPr>
        <p:spPr>
          <a:xfrm>
            <a:off x="7000875" y="4261247"/>
            <a:ext cx="257100" cy="25710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05" name="Google Shape;505;g38a60da840c_0_11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7074098" y="4332684"/>
            <a:ext cx="11072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g38a60da840c_0_11"/>
          <p:cNvSpPr/>
          <p:nvPr/>
        </p:nvSpPr>
        <p:spPr>
          <a:xfrm>
            <a:off x="8886685" y="4850606"/>
            <a:ext cx="114300" cy="15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16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44" name="Google Shape;44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45" name="Google Shape;45;p3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Why the Cloud?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6" name="Google Shape;46;p3"/>
          <p:cNvSpPr/>
          <p:nvPr/>
        </p:nvSpPr>
        <p:spPr>
          <a:xfrm>
            <a:off x="285750" y="915098"/>
            <a:ext cx="285750" cy="28575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47" name="Google Shape;47;p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906" y="1000823"/>
            <a:ext cx="7143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8" name="Google Shape;48;p3"/>
          <p:cNvSpPr/>
          <p:nvPr/>
        </p:nvSpPr>
        <p:spPr>
          <a:xfrm>
            <a:off x="678656" y="814388"/>
            <a:ext cx="346471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Cost-effective Infrastructure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9" name="Google Shape;49;p3"/>
          <p:cNvSpPr/>
          <p:nvPr/>
        </p:nvSpPr>
        <p:spPr>
          <a:xfrm>
            <a:off x="678656" y="1021556"/>
            <a:ext cx="3464719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Pay-as-you-go model eliminates large upfront capital expenses. Scale resources up or down based on actual needs, optimizing costs.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0" name="Google Shape;50;p3"/>
          <p:cNvSpPr/>
          <p:nvPr/>
        </p:nvSpPr>
        <p:spPr>
          <a:xfrm>
            <a:off x="285750" y="1580862"/>
            <a:ext cx="285750" cy="28575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1" name="Google Shape;51;p3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71475" y="1666587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2" name="Google Shape;52;p3"/>
          <p:cNvSpPr/>
          <p:nvPr/>
        </p:nvSpPr>
        <p:spPr>
          <a:xfrm>
            <a:off x="678656" y="1480152"/>
            <a:ext cx="346471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Global Accessibility &amp; Low Latency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3" name="Google Shape;53;p3"/>
          <p:cNvSpPr/>
          <p:nvPr/>
        </p:nvSpPr>
        <p:spPr>
          <a:xfrm>
            <a:off x="678656" y="1687320"/>
            <a:ext cx="3464719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Deploy applications in multiple regions worldwide with a few clicks. Content delivery networks (CDNs) ensure low latency for global users.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4" name="Google Shape;54;p3"/>
          <p:cNvSpPr/>
          <p:nvPr/>
        </p:nvSpPr>
        <p:spPr>
          <a:xfrm>
            <a:off x="285750" y="2246626"/>
            <a:ext cx="285750" cy="28575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5" name="Google Shape;55;p3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78619" y="2332351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"/>
          <p:cNvSpPr/>
          <p:nvPr/>
        </p:nvSpPr>
        <p:spPr>
          <a:xfrm>
            <a:off x="678656" y="2145916"/>
            <a:ext cx="346471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Auto-scaling for Demand Spikes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7" name="Google Shape;57;p3"/>
          <p:cNvSpPr/>
          <p:nvPr/>
        </p:nvSpPr>
        <p:spPr>
          <a:xfrm>
            <a:off x="678656" y="2353084"/>
            <a:ext cx="3464719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Automatically adjust resources based on traffic patterns. Handle viral growth or seasonal peaks without manual intervention.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8" name="Google Shape;58;p3"/>
          <p:cNvSpPr/>
          <p:nvPr/>
        </p:nvSpPr>
        <p:spPr>
          <a:xfrm>
            <a:off x="285750" y="2912390"/>
            <a:ext cx="285750" cy="285750"/>
          </a:xfrm>
          <a:prstGeom prst="ellipse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59" name="Google Shape;59;p3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57188" y="2998115"/>
            <a:ext cx="142875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60" name="Google Shape;60;p3"/>
          <p:cNvSpPr/>
          <p:nvPr/>
        </p:nvSpPr>
        <p:spPr>
          <a:xfrm>
            <a:off x="678656" y="2811680"/>
            <a:ext cx="346471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DevOps and CI/CD Support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61" name="Google Shape;61;p3"/>
          <p:cNvSpPr/>
          <p:nvPr/>
        </p:nvSpPr>
        <p:spPr>
          <a:xfrm>
            <a:off x="678656" y="3018848"/>
            <a:ext cx="3464719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Built-in tools for continuous integration and deployment. Streamlined development workflows accelerate time-to-market.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62" name="Google Shape;62;p3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572000" y="1129522"/>
            <a:ext cx="4286222" cy="2032788"/>
          </a:xfrm>
          <a:prstGeom prst="rect">
            <a:avLst/>
          </a:prstGeom>
          <a:noFill/>
          <a:ln>
            <a:noFill/>
          </a:ln>
        </p:spPr>
      </p:pic>
      <p:sp>
        <p:nvSpPr>
          <p:cNvPr id="63" name="Google Shape;63;p3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4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69" name="Google Shape;69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" name="Google Shape;70;p4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Cloud Models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1" name="Google Shape;71;p4"/>
          <p:cNvSpPr/>
          <p:nvPr/>
        </p:nvSpPr>
        <p:spPr>
          <a:xfrm>
            <a:off x="285750" y="814388"/>
            <a:ext cx="1092324" cy="51435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2" name="Google Shape;72;p4"/>
          <p:cNvSpPr/>
          <p:nvPr/>
        </p:nvSpPr>
        <p:spPr>
          <a:xfrm>
            <a:off x="285750" y="814388"/>
            <a:ext cx="1092324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Model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3" name="Google Shape;73;p4"/>
          <p:cNvSpPr/>
          <p:nvPr/>
        </p:nvSpPr>
        <p:spPr>
          <a:xfrm>
            <a:off x="1378074" y="814388"/>
            <a:ext cx="1195880" cy="51435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" name="Google Shape;74;p4"/>
          <p:cNvSpPr/>
          <p:nvPr/>
        </p:nvSpPr>
        <p:spPr>
          <a:xfrm>
            <a:off x="1378074" y="814388"/>
            <a:ext cx="1195880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Description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5" name="Google Shape;75;p4"/>
          <p:cNvSpPr/>
          <p:nvPr/>
        </p:nvSpPr>
        <p:spPr>
          <a:xfrm>
            <a:off x="2573955" y="814388"/>
            <a:ext cx="1119448" cy="51435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6" name="Google Shape;76;p4"/>
          <p:cNvSpPr/>
          <p:nvPr/>
        </p:nvSpPr>
        <p:spPr>
          <a:xfrm>
            <a:off x="2573955" y="814388"/>
            <a:ext cx="1119448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Pros for Startups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p4"/>
          <p:cNvSpPr/>
          <p:nvPr/>
        </p:nvSpPr>
        <p:spPr>
          <a:xfrm>
            <a:off x="3693402" y="814388"/>
            <a:ext cx="1307223" cy="514350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8" name="Google Shape;78;p4"/>
          <p:cNvSpPr/>
          <p:nvPr/>
        </p:nvSpPr>
        <p:spPr>
          <a:xfrm>
            <a:off x="3693402" y="814388"/>
            <a:ext cx="1307223" cy="514350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Cons for Scaling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p4"/>
          <p:cNvSpPr/>
          <p:nvPr/>
        </p:nvSpPr>
        <p:spPr>
          <a:xfrm>
            <a:off x="371475" y="1507331"/>
            <a:ext cx="264040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SaaS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p4"/>
          <p:cNvSpPr/>
          <p:nvPr/>
        </p:nvSpPr>
        <p:spPr>
          <a:xfrm>
            <a:off x="371475" y="1678781"/>
            <a:ext cx="752577" cy="326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(Software as a Service)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1" name="Google Shape;81;p4"/>
          <p:cNvSpPr/>
          <p:nvPr/>
        </p:nvSpPr>
        <p:spPr>
          <a:xfrm>
            <a:off x="1378074" y="1328738"/>
            <a:ext cx="1195880" cy="86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Ready-to-use applications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2" name="Google Shape;82;p4"/>
          <p:cNvSpPr/>
          <p:nvPr/>
        </p:nvSpPr>
        <p:spPr>
          <a:xfrm>
            <a:off x="2573955" y="1328738"/>
            <a:ext cx="1119448" cy="86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Immediate use, no maintenance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3" name="Google Shape;83;p4"/>
          <p:cNvSpPr/>
          <p:nvPr/>
        </p:nvSpPr>
        <p:spPr>
          <a:xfrm>
            <a:off x="3693402" y="1328738"/>
            <a:ext cx="1307223" cy="860822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Limited customization, potential vendor lock-in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4" name="Google Shape;84;p4"/>
          <p:cNvSpPr/>
          <p:nvPr/>
        </p:nvSpPr>
        <p:spPr>
          <a:xfrm>
            <a:off x="285750" y="2189559"/>
            <a:ext cx="4714875" cy="692944"/>
          </a:xfrm>
          <a:prstGeom prst="rect">
            <a:avLst/>
          </a:prstGeom>
          <a:solidFill>
            <a:srgbClr val="0078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5" name="Google Shape;85;p4"/>
          <p:cNvSpPr/>
          <p:nvPr/>
        </p:nvSpPr>
        <p:spPr>
          <a:xfrm>
            <a:off x="371475" y="2286000"/>
            <a:ext cx="272858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PaaS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6" name="Google Shape;86;p4"/>
          <p:cNvSpPr/>
          <p:nvPr/>
        </p:nvSpPr>
        <p:spPr>
          <a:xfrm>
            <a:off x="371475" y="2457450"/>
            <a:ext cx="743313" cy="326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(Platform as a Service)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Google Shape;87;p4"/>
          <p:cNvSpPr/>
          <p:nvPr/>
        </p:nvSpPr>
        <p:spPr>
          <a:xfrm>
            <a:off x="1378074" y="2189559"/>
            <a:ext cx="1195880" cy="692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Development &amp; deployment environment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Google Shape;88;p4"/>
          <p:cNvSpPr/>
          <p:nvPr/>
        </p:nvSpPr>
        <p:spPr>
          <a:xfrm>
            <a:off x="2573955" y="2189559"/>
            <a:ext cx="1119448" cy="692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Focus on code, not infrastructure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9" name="Google Shape;89;p4"/>
          <p:cNvSpPr/>
          <p:nvPr/>
        </p:nvSpPr>
        <p:spPr>
          <a:xfrm>
            <a:off x="3693402" y="2189559"/>
            <a:ext cx="1307223" cy="692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Platform constraints, less control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0" name="Google Shape;90;p4"/>
          <p:cNvSpPr/>
          <p:nvPr/>
        </p:nvSpPr>
        <p:spPr>
          <a:xfrm>
            <a:off x="371475" y="2978944"/>
            <a:ext cx="245539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IaaS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Google Shape;91;p4"/>
          <p:cNvSpPr/>
          <p:nvPr/>
        </p:nvSpPr>
        <p:spPr>
          <a:xfrm>
            <a:off x="371475" y="3150394"/>
            <a:ext cx="782045" cy="32682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(Infrastructure as a Service)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2" name="Google Shape;92;p4"/>
          <p:cNvSpPr/>
          <p:nvPr/>
        </p:nvSpPr>
        <p:spPr>
          <a:xfrm>
            <a:off x="1378074" y="2882503"/>
            <a:ext cx="1195880" cy="692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Virtual machines &amp; networking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3" name="Google Shape;93;p4"/>
          <p:cNvSpPr/>
          <p:nvPr/>
        </p:nvSpPr>
        <p:spPr>
          <a:xfrm>
            <a:off x="2573955" y="2882503"/>
            <a:ext cx="1119448" cy="692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Maximum flexibility &amp; control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4" name="Google Shape;94;p4"/>
          <p:cNvSpPr/>
          <p:nvPr/>
        </p:nvSpPr>
        <p:spPr>
          <a:xfrm>
            <a:off x="3693402" y="2882503"/>
            <a:ext cx="1307223" cy="692944"/>
          </a:xfrm>
          <a:prstGeom prst="rect">
            <a:avLst/>
          </a:prstGeom>
          <a:noFill/>
          <a:ln>
            <a:noFill/>
          </a:ln>
        </p:spPr>
        <p:txBody>
          <a:bodyPr anchorCtr="0" anchor="ctr" bIns="102100" lIns="102100" spcFirstLastPara="1" rIns="102100" wrap="square" tIns="1021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More management overhead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p4"/>
          <p:cNvSpPr/>
          <p:nvPr/>
        </p:nvSpPr>
        <p:spPr>
          <a:xfrm>
            <a:off x="285750" y="3700463"/>
            <a:ext cx="773032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Best Practice: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4"/>
          <p:cNvSpPr/>
          <p:nvPr/>
        </p:nvSpPr>
        <p:spPr>
          <a:xfrm>
            <a:off x="1058782" y="3700463"/>
            <a:ext cx="3775444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Many startups begin with a hybrid approach - using SaaS for non-core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p4"/>
          <p:cNvSpPr/>
          <p:nvPr/>
        </p:nvSpPr>
        <p:spPr>
          <a:xfrm>
            <a:off x="285750" y="3871913"/>
            <a:ext cx="4303161" cy="155377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functions, PaaS for rapid development, and IaaS for specific performance needs.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98" name="Google Shape;9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29250" y="1625203"/>
            <a:ext cx="3429000" cy="1743075"/>
          </a:xfrm>
          <a:prstGeom prst="rect">
            <a:avLst/>
          </a:prstGeom>
          <a:noFill/>
          <a:ln>
            <a:noFill/>
          </a:ln>
        </p:spPr>
      </p:pic>
      <p:sp>
        <p:nvSpPr>
          <p:cNvPr id="99" name="Google Shape;99;p4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5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05" name="Google Shape;105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06" name="Google Shape;106;p5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Scaling Challenges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Google Shape;107;p5"/>
          <p:cNvSpPr/>
          <p:nvPr/>
        </p:nvSpPr>
        <p:spPr>
          <a:xfrm>
            <a:off x="285750" y="814388"/>
            <a:ext cx="4714875" cy="722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8" name="Google Shape;108;p5"/>
          <p:cNvSpPr/>
          <p:nvPr/>
        </p:nvSpPr>
        <p:spPr>
          <a:xfrm>
            <a:off x="285750" y="814388"/>
            <a:ext cx="28575" cy="722914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09" name="Google Shape;109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2906" y="950119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5"/>
          <p:cNvSpPr/>
          <p:nvPr/>
        </p:nvSpPr>
        <p:spPr>
          <a:xfrm>
            <a:off x="578644" y="921544"/>
            <a:ext cx="2222460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Traffic Spikes &amp; Unpredictable Demand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p5"/>
          <p:cNvSpPr/>
          <p:nvPr/>
        </p:nvSpPr>
        <p:spPr>
          <a:xfrm>
            <a:off x="392906" y="1150144"/>
            <a:ext cx="4500563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Sudden viral growth can overwhelm systems. Cloud auto-scaling helps, but requires proper configuration and testing to handle 10x or 100x traffic surges.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p5"/>
          <p:cNvSpPr/>
          <p:nvPr/>
        </p:nvSpPr>
        <p:spPr>
          <a:xfrm>
            <a:off x="285750" y="1680177"/>
            <a:ext cx="4714875" cy="722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" name="Google Shape;113;p5"/>
          <p:cNvSpPr/>
          <p:nvPr/>
        </p:nvSpPr>
        <p:spPr>
          <a:xfrm>
            <a:off x="285750" y="1680177"/>
            <a:ext cx="28575" cy="722914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4" name="Google Shape;114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92906" y="1815908"/>
            <a:ext cx="114300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15" name="Google Shape;115;p5"/>
          <p:cNvSpPr/>
          <p:nvPr/>
        </p:nvSpPr>
        <p:spPr>
          <a:xfrm>
            <a:off x="578644" y="1787333"/>
            <a:ext cx="143631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Multi-region Deployment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6" name="Google Shape;116;p5"/>
          <p:cNvSpPr/>
          <p:nvPr/>
        </p:nvSpPr>
        <p:spPr>
          <a:xfrm>
            <a:off x="392906" y="2015933"/>
            <a:ext cx="4500563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Global expansion requires deploying to multiple regions. Challenges include data replication, regulatory compliance, and maintaining consistent user experience across regions.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7" name="Google Shape;117;p5"/>
          <p:cNvSpPr/>
          <p:nvPr/>
        </p:nvSpPr>
        <p:spPr>
          <a:xfrm>
            <a:off x="285750" y="2545966"/>
            <a:ext cx="4714875" cy="722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5"/>
          <p:cNvSpPr/>
          <p:nvPr/>
        </p:nvSpPr>
        <p:spPr>
          <a:xfrm>
            <a:off x="285750" y="2545966"/>
            <a:ext cx="28575" cy="722914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19" name="Google Shape;119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92906" y="2681697"/>
            <a:ext cx="100013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Google Shape;120;p5"/>
          <p:cNvSpPr/>
          <p:nvPr/>
        </p:nvSpPr>
        <p:spPr>
          <a:xfrm>
            <a:off x="564356" y="2653122"/>
            <a:ext cx="1579969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Data Consistency &amp; Latency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p5"/>
          <p:cNvSpPr/>
          <p:nvPr/>
        </p:nvSpPr>
        <p:spPr>
          <a:xfrm>
            <a:off x="392906" y="2881722"/>
            <a:ext cx="4500563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Distributed systems face the CAP theorem trade-offs. Balancing consistency, availability, and partition tolerance becomes critical as you scale across regions.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p5"/>
          <p:cNvSpPr/>
          <p:nvPr/>
        </p:nvSpPr>
        <p:spPr>
          <a:xfrm>
            <a:off x="285750" y="3411755"/>
            <a:ext cx="4714875" cy="72291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5"/>
          <p:cNvSpPr/>
          <p:nvPr/>
        </p:nvSpPr>
        <p:spPr>
          <a:xfrm>
            <a:off x="285750" y="3411755"/>
            <a:ext cx="28575" cy="722914"/>
          </a:xfrm>
          <a:prstGeom prst="rect">
            <a:avLst/>
          </a:prstGeom>
          <a:solidFill>
            <a:srgbClr val="FF8C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124" name="Google Shape;124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2906" y="3547486"/>
            <a:ext cx="71438" cy="1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25" name="Google Shape;125;p5"/>
          <p:cNvSpPr/>
          <p:nvPr/>
        </p:nvSpPr>
        <p:spPr>
          <a:xfrm>
            <a:off x="535781" y="3518911"/>
            <a:ext cx="10450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Cost Management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6" name="Google Shape;126;p5"/>
          <p:cNvSpPr/>
          <p:nvPr/>
        </p:nvSpPr>
        <p:spPr>
          <a:xfrm>
            <a:off x="392906" y="3747511"/>
            <a:ext cx="4500563" cy="28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Cloud costs can spiral without proper monitoring and optimization. Implementing cost governance early prevents unexpected bills as you scale.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27" name="Google Shape;127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429250" y="814388"/>
            <a:ext cx="3429000" cy="3429000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5"/>
          <p:cNvSpPr/>
          <p:nvPr/>
        </p:nvSpPr>
        <p:spPr>
          <a:xfrm>
            <a:off x="5429250" y="4386263"/>
            <a:ext cx="3429000" cy="2857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When systems aren't designed for scale, performance degrades under load, leading to poor user experience or outages.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Google Shape;129;p5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6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35" name="Google Shape;135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6" name="Google Shape;136;p6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Architecture for Scale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7" name="Google Shape;137;p6"/>
          <p:cNvSpPr/>
          <p:nvPr/>
        </p:nvSpPr>
        <p:spPr>
          <a:xfrm>
            <a:off x="285750" y="814388"/>
            <a:ext cx="971327" cy="314325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6"/>
          <p:cNvSpPr/>
          <p:nvPr/>
        </p:nvSpPr>
        <p:spPr>
          <a:xfrm>
            <a:off x="285750" y="814388"/>
            <a:ext cx="971327" cy="31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Aspect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" name="Google Shape;139;p6"/>
          <p:cNvSpPr/>
          <p:nvPr/>
        </p:nvSpPr>
        <p:spPr>
          <a:xfrm>
            <a:off x="1257077" y="814388"/>
            <a:ext cx="1303958" cy="314325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0" name="Google Shape;140;p6"/>
          <p:cNvSpPr/>
          <p:nvPr/>
        </p:nvSpPr>
        <p:spPr>
          <a:xfrm>
            <a:off x="1257077" y="814388"/>
            <a:ext cx="1303958" cy="31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Monolith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6"/>
          <p:cNvSpPr/>
          <p:nvPr/>
        </p:nvSpPr>
        <p:spPr>
          <a:xfrm>
            <a:off x="2561034" y="814388"/>
            <a:ext cx="1582341" cy="314325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2" name="Google Shape;142;p6"/>
          <p:cNvSpPr/>
          <p:nvPr/>
        </p:nvSpPr>
        <p:spPr>
          <a:xfrm>
            <a:off x="2561034" y="814388"/>
            <a:ext cx="1582341" cy="314325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Microservices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3" name="Google Shape;143;p6"/>
          <p:cNvSpPr/>
          <p:nvPr/>
        </p:nvSpPr>
        <p:spPr>
          <a:xfrm>
            <a:off x="285750" y="1128713"/>
            <a:ext cx="971327" cy="31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Development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4" name="Google Shape;144;p6"/>
          <p:cNvSpPr/>
          <p:nvPr/>
        </p:nvSpPr>
        <p:spPr>
          <a:xfrm>
            <a:off x="1257077" y="1128713"/>
            <a:ext cx="1303958" cy="31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Simpler initially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5" name="Google Shape;145;p6"/>
          <p:cNvSpPr/>
          <p:nvPr/>
        </p:nvSpPr>
        <p:spPr>
          <a:xfrm>
            <a:off x="2561034" y="1128713"/>
            <a:ext cx="1582341" cy="317897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More complex setup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p6"/>
          <p:cNvSpPr/>
          <p:nvPr/>
        </p:nvSpPr>
        <p:spPr>
          <a:xfrm>
            <a:off x="285750" y="1446609"/>
            <a:ext cx="3857625" cy="321469"/>
          </a:xfrm>
          <a:prstGeom prst="rect">
            <a:avLst/>
          </a:prstGeom>
          <a:solidFill>
            <a:srgbClr val="0078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7" name="Google Shape;147;p6"/>
          <p:cNvSpPr/>
          <p:nvPr/>
        </p:nvSpPr>
        <p:spPr>
          <a:xfrm>
            <a:off x="285750" y="1446609"/>
            <a:ext cx="971327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Scaling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8" name="Google Shape;148;p6"/>
          <p:cNvSpPr/>
          <p:nvPr/>
        </p:nvSpPr>
        <p:spPr>
          <a:xfrm>
            <a:off x="1257077" y="1446609"/>
            <a:ext cx="1303958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Scale entire app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9" name="Google Shape;149;p6"/>
          <p:cNvSpPr/>
          <p:nvPr/>
        </p:nvSpPr>
        <p:spPr>
          <a:xfrm>
            <a:off x="2561034" y="1446609"/>
            <a:ext cx="1582341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Scale individual services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0" name="Google Shape;150;p6"/>
          <p:cNvSpPr/>
          <p:nvPr/>
        </p:nvSpPr>
        <p:spPr>
          <a:xfrm>
            <a:off x="285750" y="1768078"/>
            <a:ext cx="971327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Resilience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Google Shape;151;p6"/>
          <p:cNvSpPr/>
          <p:nvPr/>
        </p:nvSpPr>
        <p:spPr>
          <a:xfrm>
            <a:off x="1257077" y="1768078"/>
            <a:ext cx="1303958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Single point of failure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p6"/>
          <p:cNvSpPr/>
          <p:nvPr/>
        </p:nvSpPr>
        <p:spPr>
          <a:xfrm>
            <a:off x="2561034" y="1768078"/>
            <a:ext cx="1582341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Isolated failures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p6"/>
          <p:cNvSpPr/>
          <p:nvPr/>
        </p:nvSpPr>
        <p:spPr>
          <a:xfrm>
            <a:off x="285750" y="2089547"/>
            <a:ext cx="3857625" cy="321469"/>
          </a:xfrm>
          <a:prstGeom prst="rect">
            <a:avLst/>
          </a:prstGeom>
          <a:solidFill>
            <a:srgbClr val="0078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4" name="Google Shape;154;p6"/>
          <p:cNvSpPr/>
          <p:nvPr/>
        </p:nvSpPr>
        <p:spPr>
          <a:xfrm>
            <a:off x="285750" y="2089547"/>
            <a:ext cx="971327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Deployment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6"/>
          <p:cNvSpPr/>
          <p:nvPr/>
        </p:nvSpPr>
        <p:spPr>
          <a:xfrm>
            <a:off x="1257077" y="2089547"/>
            <a:ext cx="1303958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All-or-nothing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p6"/>
          <p:cNvSpPr/>
          <p:nvPr/>
        </p:nvSpPr>
        <p:spPr>
          <a:xfrm>
            <a:off x="2561034" y="2089547"/>
            <a:ext cx="1582341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Independent deployments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p6"/>
          <p:cNvSpPr/>
          <p:nvPr/>
        </p:nvSpPr>
        <p:spPr>
          <a:xfrm>
            <a:off x="285750" y="2411016"/>
            <a:ext cx="971327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Team Structure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8" name="Google Shape;158;p6"/>
          <p:cNvSpPr/>
          <p:nvPr/>
        </p:nvSpPr>
        <p:spPr>
          <a:xfrm>
            <a:off x="1257077" y="2411016"/>
            <a:ext cx="1303958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Single team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9" name="Google Shape;159;p6"/>
          <p:cNvSpPr/>
          <p:nvPr/>
        </p:nvSpPr>
        <p:spPr>
          <a:xfrm>
            <a:off x="2561034" y="2411016"/>
            <a:ext cx="1582341" cy="321469"/>
          </a:xfrm>
          <a:prstGeom prst="rect">
            <a:avLst/>
          </a:prstGeom>
          <a:noFill/>
          <a:ln>
            <a:noFill/>
          </a:ln>
        </p:spPr>
        <p:txBody>
          <a:bodyPr anchorCtr="0" anchor="ctr" bIns="85075" lIns="85075" spcFirstLastPara="1" rIns="85075" wrap="square" tIns="850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Multiple specialized teams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0" name="Google Shape;160;p6"/>
          <p:cNvSpPr/>
          <p:nvPr/>
        </p:nvSpPr>
        <p:spPr>
          <a:xfrm>
            <a:off x="285750" y="2878931"/>
            <a:ext cx="3857625" cy="1385888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DDDDD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p6"/>
          <p:cNvSpPr/>
          <p:nvPr/>
        </p:nvSpPr>
        <p:spPr>
          <a:xfrm>
            <a:off x="392906" y="2986088"/>
            <a:ext cx="36433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Serverless Functions for Rapid Scaling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2" name="Google Shape;162;p6"/>
          <p:cNvSpPr/>
          <p:nvPr/>
        </p:nvSpPr>
        <p:spPr>
          <a:xfrm>
            <a:off x="392906" y="3228975"/>
            <a:ext cx="36433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Zero infrastructure management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3" name="Google Shape;163;p6"/>
          <p:cNvSpPr/>
          <p:nvPr/>
        </p:nvSpPr>
        <p:spPr>
          <a:xfrm>
            <a:off x="392906" y="3457575"/>
            <a:ext cx="36433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Automatic scaling to match demand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4" name="Google Shape;164;p6"/>
          <p:cNvSpPr/>
          <p:nvPr/>
        </p:nvSpPr>
        <p:spPr>
          <a:xfrm>
            <a:off x="392906" y="3686175"/>
            <a:ext cx="36433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Pay only for execution time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5" name="Google Shape;165;p6"/>
          <p:cNvSpPr/>
          <p:nvPr/>
        </p:nvSpPr>
        <p:spPr>
          <a:xfrm>
            <a:off x="392906" y="3914775"/>
            <a:ext cx="364331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Ideal for event-driven workloads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66" name="Google Shape;166;p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0" y="1326952"/>
            <a:ext cx="4286250" cy="2411016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p6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7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173" name="Google Shape;173;p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74" name="Google Shape;174;p7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Cloud Providers Comparison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p7"/>
          <p:cNvSpPr/>
          <p:nvPr/>
        </p:nvSpPr>
        <p:spPr>
          <a:xfrm>
            <a:off x="285750" y="1893094"/>
            <a:ext cx="735750" cy="26431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6" name="Google Shape;176;p7"/>
          <p:cNvSpPr/>
          <p:nvPr/>
        </p:nvSpPr>
        <p:spPr>
          <a:xfrm>
            <a:off x="285750" y="1893094"/>
            <a:ext cx="735750" cy="26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Provider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p7"/>
          <p:cNvSpPr/>
          <p:nvPr/>
        </p:nvSpPr>
        <p:spPr>
          <a:xfrm>
            <a:off x="1021500" y="1893094"/>
            <a:ext cx="1574248" cy="26431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8" name="Google Shape;178;p7"/>
          <p:cNvSpPr/>
          <p:nvPr/>
        </p:nvSpPr>
        <p:spPr>
          <a:xfrm>
            <a:off x="1021500" y="1893094"/>
            <a:ext cx="1574248" cy="26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Strengths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9" name="Google Shape;179;p7"/>
          <p:cNvSpPr/>
          <p:nvPr/>
        </p:nvSpPr>
        <p:spPr>
          <a:xfrm>
            <a:off x="2595749" y="1893094"/>
            <a:ext cx="1804801" cy="26431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0" name="Google Shape;180;p7"/>
          <p:cNvSpPr/>
          <p:nvPr/>
        </p:nvSpPr>
        <p:spPr>
          <a:xfrm>
            <a:off x="2595749" y="1893094"/>
            <a:ext cx="1804801" cy="26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Best For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1" name="Google Shape;181;p7"/>
          <p:cNvSpPr/>
          <p:nvPr/>
        </p:nvSpPr>
        <p:spPr>
          <a:xfrm>
            <a:off x="342900" y="2221706"/>
            <a:ext cx="216852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AWS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2" name="Google Shape;182;p7"/>
          <p:cNvSpPr/>
          <p:nvPr/>
        </p:nvSpPr>
        <p:spPr>
          <a:xfrm>
            <a:off x="1021500" y="2157413"/>
            <a:ext cx="1574248" cy="2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Mature, most services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3" name="Google Shape;183;p7"/>
          <p:cNvSpPr/>
          <p:nvPr/>
        </p:nvSpPr>
        <p:spPr>
          <a:xfrm>
            <a:off x="2595749" y="2157413"/>
            <a:ext cx="1804801" cy="2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Enterprise, broad needs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4" name="Google Shape;184;p7"/>
          <p:cNvSpPr/>
          <p:nvPr/>
        </p:nvSpPr>
        <p:spPr>
          <a:xfrm>
            <a:off x="285750" y="2425303"/>
            <a:ext cx="4114800" cy="271463"/>
          </a:xfrm>
          <a:prstGeom prst="rect">
            <a:avLst/>
          </a:prstGeom>
          <a:solidFill>
            <a:srgbClr val="0078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p7"/>
          <p:cNvSpPr/>
          <p:nvPr/>
        </p:nvSpPr>
        <p:spPr>
          <a:xfrm>
            <a:off x="342900" y="2493169"/>
            <a:ext cx="28605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Azure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6" name="Google Shape;186;p7"/>
          <p:cNvSpPr/>
          <p:nvPr/>
        </p:nvSpPr>
        <p:spPr>
          <a:xfrm>
            <a:off x="1021500" y="2425303"/>
            <a:ext cx="1574248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Microsoft integration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7" name="Google Shape;187;p7"/>
          <p:cNvSpPr/>
          <p:nvPr/>
        </p:nvSpPr>
        <p:spPr>
          <a:xfrm>
            <a:off x="2595749" y="2425303"/>
            <a:ext cx="1804801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.NET, Windows workloads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8" name="Google Shape;188;p7"/>
          <p:cNvSpPr/>
          <p:nvPr/>
        </p:nvSpPr>
        <p:spPr>
          <a:xfrm>
            <a:off x="342900" y="2764631"/>
            <a:ext cx="198937" cy="13573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GCP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89" name="Google Shape;189;p7"/>
          <p:cNvSpPr/>
          <p:nvPr/>
        </p:nvSpPr>
        <p:spPr>
          <a:xfrm>
            <a:off x="1021500" y="2696766"/>
            <a:ext cx="1574248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Data analytics, ML/AI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0" name="Google Shape;190;p7"/>
          <p:cNvSpPr/>
          <p:nvPr/>
        </p:nvSpPr>
        <p:spPr>
          <a:xfrm>
            <a:off x="2595749" y="2696766"/>
            <a:ext cx="1804801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Data-driven applications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1" name="Google Shape;191;p7"/>
          <p:cNvSpPr/>
          <p:nvPr/>
        </p:nvSpPr>
        <p:spPr>
          <a:xfrm>
            <a:off x="285750" y="3078956"/>
            <a:ext cx="4114800" cy="7000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7"/>
          <p:cNvSpPr/>
          <p:nvPr/>
        </p:nvSpPr>
        <p:spPr>
          <a:xfrm>
            <a:off x="285750" y="3078956"/>
            <a:ext cx="28575" cy="700088"/>
          </a:xfrm>
          <a:prstGeom prst="rect">
            <a:avLst/>
          </a:prstGeom>
          <a:solidFill>
            <a:srgbClr val="50C878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p7"/>
          <p:cNvSpPr/>
          <p:nvPr/>
        </p:nvSpPr>
        <p:spPr>
          <a:xfrm>
            <a:off x="357188" y="3150394"/>
            <a:ext cx="3971925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Case Example: Slack on AWS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4" name="Google Shape;194;p7"/>
          <p:cNvSpPr/>
          <p:nvPr/>
        </p:nvSpPr>
        <p:spPr>
          <a:xfrm>
            <a:off x="357188" y="3336131"/>
            <a:ext cx="3971925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Scaled to 10M+ daily users with ECS &amp; DynamoDB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7"/>
          <p:cNvSpPr/>
          <p:nvPr/>
        </p:nvSpPr>
        <p:spPr>
          <a:xfrm>
            <a:off x="357188" y="3521869"/>
            <a:ext cx="3971925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Achieved 99.99% uptime during rapid growth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196" name="Google Shape;196;p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743450" y="1050131"/>
            <a:ext cx="4114800" cy="3571875"/>
          </a:xfrm>
          <a:prstGeom prst="rect">
            <a:avLst/>
          </a:prstGeom>
          <a:noFill/>
          <a:ln>
            <a:noFill/>
          </a:ln>
        </p:spPr>
      </p:pic>
      <p:sp>
        <p:nvSpPr>
          <p:cNvPr id="197" name="Google Shape;197;p7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8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03" name="Google Shape;203;p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8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Auto-scaling &amp; Load Balancing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p8"/>
          <p:cNvSpPr/>
          <p:nvPr/>
        </p:nvSpPr>
        <p:spPr>
          <a:xfrm>
            <a:off x="285750" y="814388"/>
            <a:ext cx="411480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Scaling Approaches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Google Shape;206;p8"/>
          <p:cNvSpPr/>
          <p:nvPr/>
        </p:nvSpPr>
        <p:spPr>
          <a:xfrm>
            <a:off x="285750" y="1078706"/>
            <a:ext cx="1975079" cy="1500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8"/>
          <p:cNvSpPr/>
          <p:nvPr/>
        </p:nvSpPr>
        <p:spPr>
          <a:xfrm>
            <a:off x="392906" y="1185863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08" name="Google Shape;208;p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7200" y="1228725"/>
            <a:ext cx="42863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09" name="Google Shape;209;p8"/>
          <p:cNvSpPr/>
          <p:nvPr/>
        </p:nvSpPr>
        <p:spPr>
          <a:xfrm>
            <a:off x="635794" y="1185863"/>
            <a:ext cx="87622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Vertical Scaling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0" name="Google Shape;210;p8"/>
          <p:cNvSpPr/>
          <p:nvPr/>
        </p:nvSpPr>
        <p:spPr>
          <a:xfrm>
            <a:off x="392906" y="1428750"/>
            <a:ext cx="1760767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Add more resources to existing servers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1" name="Google Shape;211;p8"/>
          <p:cNvSpPr/>
          <p:nvPr/>
        </p:nvSpPr>
        <p:spPr>
          <a:xfrm>
            <a:off x="392906" y="1764506"/>
            <a:ext cx="1760767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Simpler to implement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p8"/>
          <p:cNvSpPr/>
          <p:nvPr/>
        </p:nvSpPr>
        <p:spPr>
          <a:xfrm>
            <a:off x="392906" y="1950244"/>
            <a:ext cx="1760767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Limited by hardware capacity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3" name="Google Shape;213;p8"/>
          <p:cNvSpPr/>
          <p:nvPr/>
        </p:nvSpPr>
        <p:spPr>
          <a:xfrm>
            <a:off x="392906" y="2135981"/>
            <a:ext cx="1760767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Potential downtime during upgrades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4" name="Google Shape;214;p8"/>
          <p:cNvSpPr/>
          <p:nvPr/>
        </p:nvSpPr>
        <p:spPr>
          <a:xfrm>
            <a:off x="2425471" y="1078706"/>
            <a:ext cx="1975079" cy="15001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5" name="Google Shape;215;p8"/>
          <p:cNvSpPr/>
          <p:nvPr/>
        </p:nvSpPr>
        <p:spPr>
          <a:xfrm>
            <a:off x="2532627" y="1185863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16" name="Google Shape;216;p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575489" y="1228725"/>
            <a:ext cx="85725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8"/>
          <p:cNvSpPr/>
          <p:nvPr/>
        </p:nvSpPr>
        <p:spPr>
          <a:xfrm>
            <a:off x="2775514" y="1185863"/>
            <a:ext cx="1037741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Horizontal Scaling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8" name="Google Shape;218;p8"/>
          <p:cNvSpPr/>
          <p:nvPr/>
        </p:nvSpPr>
        <p:spPr>
          <a:xfrm>
            <a:off x="2532627" y="1428750"/>
            <a:ext cx="1760767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Add more server instances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9" name="Google Shape;219;p8"/>
          <p:cNvSpPr/>
          <p:nvPr/>
        </p:nvSpPr>
        <p:spPr>
          <a:xfrm>
            <a:off x="2532627" y="1614488"/>
            <a:ext cx="1760767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Virtually unlimited scaling potential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0" name="Google Shape;220;p8"/>
          <p:cNvSpPr/>
          <p:nvPr/>
        </p:nvSpPr>
        <p:spPr>
          <a:xfrm>
            <a:off x="2532627" y="1800225"/>
            <a:ext cx="1760767" cy="30003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Higher availability and fault tolerance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1" name="Google Shape;221;p8"/>
          <p:cNvSpPr/>
          <p:nvPr/>
        </p:nvSpPr>
        <p:spPr>
          <a:xfrm>
            <a:off x="2532627" y="2135981"/>
            <a:ext cx="1760767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Requires load balancing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2" name="Google Shape;222;p8"/>
          <p:cNvSpPr/>
          <p:nvPr/>
        </p:nvSpPr>
        <p:spPr>
          <a:xfrm>
            <a:off x="285750" y="3964781"/>
            <a:ext cx="4114800" cy="892969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3" name="Google Shape;223;p8"/>
          <p:cNvSpPr/>
          <p:nvPr/>
        </p:nvSpPr>
        <p:spPr>
          <a:xfrm>
            <a:off x="392906" y="4071938"/>
            <a:ext cx="3900488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Cloud Auto-scaling Examples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4" name="Google Shape;224;p8"/>
          <p:cNvSpPr/>
          <p:nvPr/>
        </p:nvSpPr>
        <p:spPr>
          <a:xfrm>
            <a:off x="392906" y="4336256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AWS EC2 Auto Scaling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5" name="Google Shape;225;p8"/>
          <p:cNvSpPr/>
          <p:nvPr/>
        </p:nvSpPr>
        <p:spPr>
          <a:xfrm>
            <a:off x="2343150" y="4336256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Azure VM Scale Sets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p8"/>
          <p:cNvSpPr/>
          <p:nvPr/>
        </p:nvSpPr>
        <p:spPr>
          <a:xfrm>
            <a:off x="392906" y="4543425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Kubernetes HPA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Google Shape;227;p8"/>
          <p:cNvSpPr/>
          <p:nvPr/>
        </p:nvSpPr>
        <p:spPr>
          <a:xfrm>
            <a:off x="2343150" y="4543425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GCP Managed Instance Groups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28" name="Google Shape;228;p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743450" y="1817219"/>
            <a:ext cx="4114800" cy="2037699"/>
          </a:xfrm>
          <a:prstGeom prst="rect">
            <a:avLst/>
          </a:prstGeom>
          <a:noFill/>
          <a:ln>
            <a:noFill/>
          </a:ln>
        </p:spPr>
      </p:pic>
      <p:sp>
        <p:nvSpPr>
          <p:cNvPr id="229" name="Google Shape;229;p8"/>
          <p:cNvSpPr/>
          <p:nvPr/>
        </p:nvSpPr>
        <p:spPr>
          <a:xfrm>
            <a:off x="8943891" y="4850606"/>
            <a:ext cx="5723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9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35" name="Google Shape;235;p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57788"/>
          </a:xfrm>
          <a:prstGeom prst="rect">
            <a:avLst/>
          </a:prstGeom>
          <a:noFill/>
          <a:ln>
            <a:noFill/>
          </a:ln>
        </p:spPr>
      </p:pic>
      <p:sp>
        <p:nvSpPr>
          <p:cNvPr id="236" name="Google Shape;236;p9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Data &amp; Storage Strategies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Google Shape;237;p9"/>
          <p:cNvSpPr/>
          <p:nvPr/>
        </p:nvSpPr>
        <p:spPr>
          <a:xfrm>
            <a:off x="285750" y="814388"/>
            <a:ext cx="411480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SQL vs NoSQL Databases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8" name="Google Shape;238;p9"/>
          <p:cNvSpPr/>
          <p:nvPr/>
        </p:nvSpPr>
        <p:spPr>
          <a:xfrm>
            <a:off x="285750" y="1078706"/>
            <a:ext cx="1010115" cy="26431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9" name="Google Shape;239;p9"/>
          <p:cNvSpPr/>
          <p:nvPr/>
        </p:nvSpPr>
        <p:spPr>
          <a:xfrm>
            <a:off x="285750" y="1078706"/>
            <a:ext cx="1010115" cy="26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Feature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p9"/>
          <p:cNvSpPr/>
          <p:nvPr/>
        </p:nvSpPr>
        <p:spPr>
          <a:xfrm>
            <a:off x="1295865" y="1078706"/>
            <a:ext cx="1452079" cy="26431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"/>
          <p:cNvSpPr/>
          <p:nvPr/>
        </p:nvSpPr>
        <p:spPr>
          <a:xfrm>
            <a:off x="1295865" y="1078706"/>
            <a:ext cx="1452079" cy="26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SQL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p9"/>
          <p:cNvSpPr/>
          <p:nvPr/>
        </p:nvSpPr>
        <p:spPr>
          <a:xfrm>
            <a:off x="2747944" y="1078706"/>
            <a:ext cx="1652606" cy="264319"/>
          </a:xfrm>
          <a:prstGeom prst="rect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9"/>
          <p:cNvSpPr/>
          <p:nvPr/>
        </p:nvSpPr>
        <p:spPr>
          <a:xfrm>
            <a:off x="2747944" y="1078706"/>
            <a:ext cx="1652606" cy="264319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32"/>
              <a:buFont typeface="Noto Sans"/>
              <a:buNone/>
            </a:pPr>
            <a:r>
              <a:rPr b="1" i="0" lang="en-US" sz="732" u="none" cap="none" strike="noStrike">
                <a:solidFill>
                  <a:srgbClr val="FFFFFF"/>
                </a:solidFill>
                <a:latin typeface="Noto Sans"/>
                <a:ea typeface="Noto Sans"/>
                <a:cs typeface="Noto Sans"/>
                <a:sym typeface="Noto Sans"/>
              </a:rPr>
              <a:t>NoSQL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4" name="Google Shape;244;p9"/>
          <p:cNvSpPr/>
          <p:nvPr/>
        </p:nvSpPr>
        <p:spPr>
          <a:xfrm>
            <a:off x="285750" y="1343025"/>
            <a:ext cx="1010115" cy="2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Structure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p9"/>
          <p:cNvSpPr/>
          <p:nvPr/>
        </p:nvSpPr>
        <p:spPr>
          <a:xfrm>
            <a:off x="1295865" y="1343025"/>
            <a:ext cx="1452079" cy="2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Rigid schema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6" name="Google Shape;246;p9"/>
          <p:cNvSpPr/>
          <p:nvPr/>
        </p:nvSpPr>
        <p:spPr>
          <a:xfrm>
            <a:off x="2747944" y="1343025"/>
            <a:ext cx="1652606" cy="267891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Flexible schema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7" name="Google Shape;247;p9"/>
          <p:cNvSpPr/>
          <p:nvPr/>
        </p:nvSpPr>
        <p:spPr>
          <a:xfrm>
            <a:off x="285750" y="1610916"/>
            <a:ext cx="4114800" cy="271463"/>
          </a:xfrm>
          <a:prstGeom prst="rect">
            <a:avLst/>
          </a:prstGeom>
          <a:solidFill>
            <a:srgbClr val="0078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p9"/>
          <p:cNvSpPr/>
          <p:nvPr/>
        </p:nvSpPr>
        <p:spPr>
          <a:xfrm>
            <a:off x="285750" y="1610916"/>
            <a:ext cx="1010115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Scaling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p9"/>
          <p:cNvSpPr/>
          <p:nvPr/>
        </p:nvSpPr>
        <p:spPr>
          <a:xfrm>
            <a:off x="1295865" y="1610916"/>
            <a:ext cx="1452079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Vertical (primarily)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0" name="Google Shape;250;p9"/>
          <p:cNvSpPr/>
          <p:nvPr/>
        </p:nvSpPr>
        <p:spPr>
          <a:xfrm>
            <a:off x="2747944" y="1610916"/>
            <a:ext cx="1652606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Horizontal (easily)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1" name="Google Shape;251;p9"/>
          <p:cNvSpPr/>
          <p:nvPr/>
        </p:nvSpPr>
        <p:spPr>
          <a:xfrm>
            <a:off x="285750" y="1882378"/>
            <a:ext cx="1010115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Consistency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2" name="Google Shape;252;p9"/>
          <p:cNvSpPr/>
          <p:nvPr/>
        </p:nvSpPr>
        <p:spPr>
          <a:xfrm>
            <a:off x="1295865" y="1882378"/>
            <a:ext cx="1452079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Strong (ACID)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3" name="Google Shape;253;p9"/>
          <p:cNvSpPr/>
          <p:nvPr/>
        </p:nvSpPr>
        <p:spPr>
          <a:xfrm>
            <a:off x="2747944" y="1882378"/>
            <a:ext cx="1652606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Eventually consistent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4" name="Google Shape;254;p9"/>
          <p:cNvSpPr/>
          <p:nvPr/>
        </p:nvSpPr>
        <p:spPr>
          <a:xfrm>
            <a:off x="285750" y="2153841"/>
            <a:ext cx="4114800" cy="271463"/>
          </a:xfrm>
          <a:prstGeom prst="rect">
            <a:avLst/>
          </a:prstGeom>
          <a:solidFill>
            <a:srgbClr val="0078D4">
              <a:alpha val="4705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p9"/>
          <p:cNvSpPr/>
          <p:nvPr/>
        </p:nvSpPr>
        <p:spPr>
          <a:xfrm>
            <a:off x="285750" y="2153841"/>
            <a:ext cx="1010115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Best for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6" name="Google Shape;256;p9"/>
          <p:cNvSpPr/>
          <p:nvPr/>
        </p:nvSpPr>
        <p:spPr>
          <a:xfrm>
            <a:off x="1295865" y="2153841"/>
            <a:ext cx="1452079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Complex queries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7" name="Google Shape;257;p9"/>
          <p:cNvSpPr/>
          <p:nvPr/>
        </p:nvSpPr>
        <p:spPr>
          <a:xfrm>
            <a:off x="2747944" y="2153841"/>
            <a:ext cx="1652606" cy="271463"/>
          </a:xfrm>
          <a:prstGeom prst="rect">
            <a:avLst/>
          </a:prstGeom>
          <a:noFill/>
          <a:ln>
            <a:noFill/>
          </a:ln>
        </p:spPr>
        <p:txBody>
          <a:bodyPr anchorCtr="0" anchor="ctr" bIns="68050" lIns="68050" spcFirstLastPara="1" rIns="68050" wrap="square" tIns="6805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High throughput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p9"/>
          <p:cNvSpPr/>
          <p:nvPr/>
        </p:nvSpPr>
        <p:spPr>
          <a:xfrm>
            <a:off x="285750" y="2571750"/>
            <a:ext cx="4114800" cy="230028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9" name="Google Shape;259;p9"/>
          <p:cNvSpPr/>
          <p:nvPr/>
        </p:nvSpPr>
        <p:spPr>
          <a:xfrm>
            <a:off x="392906" y="2678906"/>
            <a:ext cx="3900488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Performance Strategies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0" name="Google Shape;260;p9"/>
          <p:cNvSpPr/>
          <p:nvPr/>
        </p:nvSpPr>
        <p:spPr>
          <a:xfrm>
            <a:off x="493058" y="2943225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1" name="Google Shape;261;p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6636" y="2986088"/>
            <a:ext cx="64294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9"/>
          <p:cNvSpPr/>
          <p:nvPr/>
        </p:nvSpPr>
        <p:spPr>
          <a:xfrm>
            <a:off x="735946" y="2943225"/>
            <a:ext cx="853483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Caching &amp; CDN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3" name="Google Shape;263;p9"/>
          <p:cNvSpPr/>
          <p:nvPr/>
        </p:nvSpPr>
        <p:spPr>
          <a:xfrm>
            <a:off x="493058" y="3150394"/>
            <a:ext cx="3800335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Implement Redis/Memcached for data caching and CDNs for static content delivery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4" name="Google Shape;264;p9"/>
          <p:cNvSpPr/>
          <p:nvPr/>
        </p:nvSpPr>
        <p:spPr>
          <a:xfrm>
            <a:off x="493058" y="3550444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5" name="Google Shape;265;p9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35921" y="3593306"/>
            <a:ext cx="85725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66" name="Google Shape;266;p9"/>
          <p:cNvSpPr/>
          <p:nvPr/>
        </p:nvSpPr>
        <p:spPr>
          <a:xfrm>
            <a:off x="735946" y="3550444"/>
            <a:ext cx="945152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Data Replication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7" name="Google Shape;267;p9"/>
          <p:cNvSpPr/>
          <p:nvPr/>
        </p:nvSpPr>
        <p:spPr>
          <a:xfrm>
            <a:off x="493058" y="3757613"/>
            <a:ext cx="3800335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Use read replicas for scaling read operations and reducing primary database load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p9"/>
          <p:cNvSpPr/>
          <p:nvPr/>
        </p:nvSpPr>
        <p:spPr>
          <a:xfrm>
            <a:off x="493058" y="4157663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69" name="Google Shape;269;p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5921" y="4200525"/>
            <a:ext cx="85725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70" name="Google Shape;270;p9"/>
          <p:cNvSpPr/>
          <p:nvPr/>
        </p:nvSpPr>
        <p:spPr>
          <a:xfrm>
            <a:off x="735946" y="4157663"/>
            <a:ext cx="938426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Backup Strategy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1" name="Google Shape;271;p9"/>
          <p:cNvSpPr/>
          <p:nvPr/>
        </p:nvSpPr>
        <p:spPr>
          <a:xfrm>
            <a:off x="493058" y="4364831"/>
            <a:ext cx="3800335" cy="342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0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Implement automated, regular backups with point-in-time recovery capabilities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272" name="Google Shape;272;p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43450" y="1235869"/>
            <a:ext cx="4114800" cy="3214688"/>
          </a:xfrm>
          <a:prstGeom prst="rect">
            <a:avLst/>
          </a:prstGeom>
          <a:noFill/>
          <a:ln>
            <a:noFill/>
          </a:ln>
        </p:spPr>
      </p:pic>
      <p:sp>
        <p:nvSpPr>
          <p:cNvPr id="273" name="Google Shape;273;p9"/>
          <p:cNvSpPr/>
          <p:nvPr/>
        </p:nvSpPr>
        <p:spPr>
          <a:xfrm>
            <a:off x="8886685" y="4864894"/>
            <a:ext cx="11444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10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reencoded.png" id="279" name="Google Shape;279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80" name="Google Shape;280;p10"/>
          <p:cNvSpPr/>
          <p:nvPr/>
        </p:nvSpPr>
        <p:spPr>
          <a:xfrm>
            <a:off x="285750" y="285750"/>
            <a:ext cx="8572500" cy="38576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2025"/>
              <a:buFont typeface="Noto Sans"/>
              <a:buNone/>
            </a:pPr>
            <a:r>
              <a:rPr b="1" i="0" lang="en-US" sz="2025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Continuous Deployment</a:t>
            </a:r>
            <a:endParaRPr b="0" i="0" sz="2025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1" name="Google Shape;281;p10"/>
          <p:cNvSpPr/>
          <p:nvPr/>
        </p:nvSpPr>
        <p:spPr>
          <a:xfrm>
            <a:off x="285750" y="814388"/>
            <a:ext cx="4114800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Deployment Strategies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0"/>
          <p:cNvSpPr/>
          <p:nvPr/>
        </p:nvSpPr>
        <p:spPr>
          <a:xfrm>
            <a:off x="285750" y="1078706"/>
            <a:ext cx="4114800" cy="8414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3" name="Google Shape;283;p10"/>
          <p:cNvSpPr/>
          <p:nvPr/>
        </p:nvSpPr>
        <p:spPr>
          <a:xfrm>
            <a:off x="392906" y="1185863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preencoded.png" id="284" name="Google Shape;284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5769" y="1228725"/>
            <a:ext cx="85725" cy="85725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0"/>
          <p:cNvSpPr/>
          <p:nvPr/>
        </p:nvSpPr>
        <p:spPr>
          <a:xfrm>
            <a:off x="635794" y="1185863"/>
            <a:ext cx="1360745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Blue-Green Deployment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6" name="Google Shape;286;p10"/>
          <p:cNvSpPr/>
          <p:nvPr/>
        </p:nvSpPr>
        <p:spPr>
          <a:xfrm>
            <a:off x="392906" y="1393031"/>
            <a:ext cx="3900488" cy="42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Maintain two identical environments (blue and green). Deploy new version to inactive environment, test, then switch traffic. Enables instant rollback by switching back.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7" name="Google Shape;287;p10"/>
          <p:cNvSpPr/>
          <p:nvPr/>
        </p:nvSpPr>
        <p:spPr>
          <a:xfrm>
            <a:off x="285750" y="2027346"/>
            <a:ext cx="4114800" cy="841484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8" name="Google Shape;288;p10"/>
          <p:cNvSpPr/>
          <p:nvPr/>
        </p:nvSpPr>
        <p:spPr>
          <a:xfrm>
            <a:off x="392906" y="2134502"/>
            <a:ext cx="171450" cy="171450"/>
          </a:xfrm>
          <a:prstGeom prst="ellipse">
            <a:avLst/>
          </a:prstGeom>
          <a:solidFill>
            <a:srgbClr val="0078D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9" name="Google Shape;289;p10"/>
          <p:cNvSpPr/>
          <p:nvPr/>
        </p:nvSpPr>
        <p:spPr>
          <a:xfrm>
            <a:off x="635794" y="2134502"/>
            <a:ext cx="1129968" cy="17145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837"/>
              <a:buFont typeface="Noto Sans"/>
              <a:buNone/>
            </a:pPr>
            <a:r>
              <a:rPr b="1" i="0" lang="en-US" sz="837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Canary Deployment </a:t>
            </a:r>
            <a:endParaRPr b="0" i="0" sz="837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p10"/>
          <p:cNvSpPr/>
          <p:nvPr/>
        </p:nvSpPr>
        <p:spPr>
          <a:xfrm>
            <a:off x="392906" y="2341671"/>
            <a:ext cx="3900488" cy="4200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 Release new version to a small subset of users first. Gradually increase traffic to the new version while monitoring for issues. Minimizes impact of potential problems. 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1" name="Google Shape;291;p10"/>
          <p:cNvSpPr/>
          <p:nvPr/>
        </p:nvSpPr>
        <p:spPr>
          <a:xfrm>
            <a:off x="285750" y="3550444"/>
            <a:ext cx="4114800" cy="130730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10"/>
          <p:cNvSpPr/>
          <p:nvPr/>
        </p:nvSpPr>
        <p:spPr>
          <a:xfrm>
            <a:off x="392906" y="3657600"/>
            <a:ext cx="3900488" cy="19288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0078D4"/>
              </a:buClr>
              <a:buSzPts val="942"/>
              <a:buFont typeface="Noto Sans"/>
              <a:buNone/>
            </a:pPr>
            <a:r>
              <a:rPr b="1" i="0" lang="en-US" sz="942" u="none" cap="none" strike="noStrike">
                <a:solidFill>
                  <a:srgbClr val="0078D4"/>
                </a:solidFill>
                <a:latin typeface="Noto Sans"/>
                <a:ea typeface="Noto Sans"/>
                <a:cs typeface="Noto Sans"/>
                <a:sym typeface="Noto Sans"/>
              </a:rPr>
              <a:t>Monitoring &amp; Logging</a:t>
            </a:r>
            <a:endParaRPr b="0" i="0" sz="94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3" name="Google Shape;293;p10"/>
          <p:cNvSpPr/>
          <p:nvPr/>
        </p:nvSpPr>
        <p:spPr>
          <a:xfrm>
            <a:off x="392906" y="3921919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Application performance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4" name="Google Shape;294;p10"/>
          <p:cNvSpPr/>
          <p:nvPr/>
        </p:nvSpPr>
        <p:spPr>
          <a:xfrm>
            <a:off x="2343150" y="3921919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Infrastructure metrics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5" name="Google Shape;295;p10"/>
          <p:cNvSpPr/>
          <p:nvPr/>
        </p:nvSpPr>
        <p:spPr>
          <a:xfrm>
            <a:off x="392906" y="4129088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Error tracking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6" name="Google Shape;296;p10"/>
          <p:cNvSpPr/>
          <p:nvPr/>
        </p:nvSpPr>
        <p:spPr>
          <a:xfrm>
            <a:off x="2343150" y="4129088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User experience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7" name="Google Shape;297;p10"/>
          <p:cNvSpPr/>
          <p:nvPr/>
        </p:nvSpPr>
        <p:spPr>
          <a:xfrm>
            <a:off x="392906" y="4336256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Centralized logging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8" name="Google Shape;298;p10"/>
          <p:cNvSpPr/>
          <p:nvPr/>
        </p:nvSpPr>
        <p:spPr>
          <a:xfrm>
            <a:off x="2343150" y="4336256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Alerting systems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9" name="Google Shape;299;p10"/>
          <p:cNvSpPr/>
          <p:nvPr/>
        </p:nvSpPr>
        <p:spPr>
          <a:xfrm>
            <a:off x="392906" y="4543425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Distributed tracing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p10"/>
          <p:cNvSpPr/>
          <p:nvPr/>
        </p:nvSpPr>
        <p:spPr>
          <a:xfrm>
            <a:off x="2343150" y="4543425"/>
            <a:ext cx="1950244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333333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333333"/>
                </a:solidFill>
                <a:latin typeface="Noto Sans"/>
                <a:ea typeface="Noto Sans"/>
                <a:cs typeface="Noto Sans"/>
                <a:sym typeface="Noto Sans"/>
              </a:rPr>
              <a:t>Dashboards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preencoded.png" id="301" name="Google Shape;301;p1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43450" y="1278508"/>
            <a:ext cx="4114800" cy="3115094"/>
          </a:xfrm>
          <a:prstGeom prst="rect">
            <a:avLst/>
          </a:prstGeom>
          <a:noFill/>
          <a:ln>
            <a:noFill/>
          </a:ln>
        </p:spPr>
      </p:pic>
      <p:sp>
        <p:nvSpPr>
          <p:cNvPr id="302" name="Google Shape;302;p10"/>
          <p:cNvSpPr/>
          <p:nvPr/>
        </p:nvSpPr>
        <p:spPr>
          <a:xfrm>
            <a:off x="8886685" y="4850606"/>
            <a:ext cx="114440" cy="150019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732"/>
              <a:buFont typeface="Noto Sans"/>
              <a:buNone/>
            </a:pPr>
            <a:r>
              <a:rPr b="0" i="0" lang="en-US" sz="732" u="none" cap="none" strike="noStrike">
                <a:solidFill>
                  <a:srgbClr val="666666"/>
                </a:solidFill>
                <a:latin typeface="Noto Sans"/>
                <a:ea typeface="Noto Sans"/>
                <a:cs typeface="Noto Sans"/>
                <a:sym typeface="Noto Sans"/>
              </a:rPr>
              <a:t>11</a:t>
            </a:r>
            <a:endParaRPr b="0" i="0" sz="732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2025-09-14T09:01:39Z</dcterms:created>
  <dc:creator>PptxGenJS</dc:creator>
</cp:coreProperties>
</file>